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5"/>
    <p:sldMasterId id="2147483657" r:id="rId6"/>
    <p:sldMasterId id="2147483653" r:id="rId7"/>
    <p:sldMasterId id="2147483666" r:id="rId8"/>
    <p:sldMasterId id="2147483678" r:id="rId9"/>
    <p:sldMasterId id="2147483680" r:id="rId10"/>
  </p:sldMasterIdLst>
  <p:notesMasterIdLst>
    <p:notesMasterId r:id="rId12"/>
  </p:notesMasterIdLst>
  <p:handoutMasterIdLst>
    <p:handoutMasterId r:id="rId13"/>
  </p:handoutMasterIdLst>
  <p:sldIdLst>
    <p:sldId id="277" r:id="rId11"/>
  </p:sldIdLst>
  <p:sldSz cx="51206400" cy="32918400"/>
  <p:notesSz cx="6858000" cy="9144000"/>
  <p:defaultTextStyle>
    <a:defPPr>
      <a:defRPr lang="en-US"/>
    </a:defPPr>
    <a:lvl1pPr algn="l" defTabSz="5014913" rtl="0" fontAlgn="base">
      <a:spcBef>
        <a:spcPct val="0"/>
      </a:spcBef>
      <a:spcAft>
        <a:spcPct val="0"/>
      </a:spcAft>
      <a:defRPr sz="9800" kern="1200">
        <a:solidFill>
          <a:schemeClr val="tx1"/>
        </a:solidFill>
        <a:latin typeface="Calibri" pitchFamily="34" charset="0"/>
        <a:ea typeface="+mn-ea"/>
        <a:cs typeface="Arial" charset="0"/>
      </a:defRPr>
    </a:lvl1pPr>
    <a:lvl2pPr marL="2506663" indent="-2049463" algn="l" defTabSz="5014913" rtl="0" fontAlgn="base">
      <a:spcBef>
        <a:spcPct val="0"/>
      </a:spcBef>
      <a:spcAft>
        <a:spcPct val="0"/>
      </a:spcAft>
      <a:defRPr sz="9800" kern="1200">
        <a:solidFill>
          <a:schemeClr val="tx1"/>
        </a:solidFill>
        <a:latin typeface="Calibri" pitchFamily="34" charset="0"/>
        <a:ea typeface="+mn-ea"/>
        <a:cs typeface="Arial" charset="0"/>
      </a:defRPr>
    </a:lvl2pPr>
    <a:lvl3pPr marL="5014913" indent="-4100513" algn="l" defTabSz="5014913" rtl="0" fontAlgn="base">
      <a:spcBef>
        <a:spcPct val="0"/>
      </a:spcBef>
      <a:spcAft>
        <a:spcPct val="0"/>
      </a:spcAft>
      <a:defRPr sz="9800" kern="1200">
        <a:solidFill>
          <a:schemeClr val="tx1"/>
        </a:solidFill>
        <a:latin typeface="Calibri" pitchFamily="34" charset="0"/>
        <a:ea typeface="+mn-ea"/>
        <a:cs typeface="Arial" charset="0"/>
      </a:defRPr>
    </a:lvl3pPr>
    <a:lvl4pPr marL="7523163" indent="-6151563" algn="l" defTabSz="5014913" rtl="0" fontAlgn="base">
      <a:spcBef>
        <a:spcPct val="0"/>
      </a:spcBef>
      <a:spcAft>
        <a:spcPct val="0"/>
      </a:spcAft>
      <a:defRPr sz="9800" kern="1200">
        <a:solidFill>
          <a:schemeClr val="tx1"/>
        </a:solidFill>
        <a:latin typeface="Calibri" pitchFamily="34" charset="0"/>
        <a:ea typeface="+mn-ea"/>
        <a:cs typeface="Arial" charset="0"/>
      </a:defRPr>
    </a:lvl4pPr>
    <a:lvl5pPr marL="10031413" indent="-8202613" algn="l" defTabSz="5014913" rtl="0" fontAlgn="base">
      <a:spcBef>
        <a:spcPct val="0"/>
      </a:spcBef>
      <a:spcAft>
        <a:spcPct val="0"/>
      </a:spcAft>
      <a:defRPr sz="9800" kern="1200">
        <a:solidFill>
          <a:schemeClr val="tx1"/>
        </a:solidFill>
        <a:latin typeface="Calibri" pitchFamily="34" charset="0"/>
        <a:ea typeface="+mn-ea"/>
        <a:cs typeface="Arial" charset="0"/>
      </a:defRPr>
    </a:lvl5pPr>
    <a:lvl6pPr marL="2286000" algn="l" defTabSz="914400" rtl="0" eaLnBrk="1" latinLnBrk="0" hangingPunct="1">
      <a:defRPr sz="9800" kern="1200">
        <a:solidFill>
          <a:schemeClr val="tx1"/>
        </a:solidFill>
        <a:latin typeface="Calibri" pitchFamily="34" charset="0"/>
        <a:ea typeface="+mn-ea"/>
        <a:cs typeface="Arial" charset="0"/>
      </a:defRPr>
    </a:lvl6pPr>
    <a:lvl7pPr marL="2743200" algn="l" defTabSz="914400" rtl="0" eaLnBrk="1" latinLnBrk="0" hangingPunct="1">
      <a:defRPr sz="9800" kern="1200">
        <a:solidFill>
          <a:schemeClr val="tx1"/>
        </a:solidFill>
        <a:latin typeface="Calibri" pitchFamily="34" charset="0"/>
        <a:ea typeface="+mn-ea"/>
        <a:cs typeface="Arial" charset="0"/>
      </a:defRPr>
    </a:lvl7pPr>
    <a:lvl8pPr marL="3200400" algn="l" defTabSz="914400" rtl="0" eaLnBrk="1" latinLnBrk="0" hangingPunct="1">
      <a:defRPr sz="9800" kern="1200">
        <a:solidFill>
          <a:schemeClr val="tx1"/>
        </a:solidFill>
        <a:latin typeface="Calibri" pitchFamily="34" charset="0"/>
        <a:ea typeface="+mn-ea"/>
        <a:cs typeface="Arial" charset="0"/>
      </a:defRPr>
    </a:lvl8pPr>
    <a:lvl9pPr marL="3657600" algn="l" defTabSz="914400" rtl="0" eaLnBrk="1" latinLnBrk="0" hangingPunct="1">
      <a:defRPr sz="98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3422">
          <p15:clr>
            <a:srgbClr val="A4A3A4"/>
          </p15:clr>
        </p15:guide>
        <p15:guide id="2" orient="horz" pos="288">
          <p15:clr>
            <a:srgbClr val="A4A3A4"/>
          </p15:clr>
        </p15:guide>
        <p15:guide id="3" orient="horz" pos="20160">
          <p15:clr>
            <a:srgbClr val="A4A3A4"/>
          </p15:clr>
        </p15:guide>
        <p15:guide id="4" orient="horz">
          <p15:clr>
            <a:srgbClr val="A4A3A4"/>
          </p15:clr>
        </p15:guide>
        <p15:guide id="5" pos="678">
          <p15:clr>
            <a:srgbClr val="A4A3A4"/>
          </p15:clr>
        </p15:guide>
        <p15:guide id="6" pos="315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C9929"/>
    <a:srgbClr val="00E6A8"/>
    <a:srgbClr val="E3E9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autoAdjust="0"/>
    <p:restoredTop sz="91254" autoAdjust="0"/>
  </p:normalViewPr>
  <p:slideViewPr>
    <p:cSldViewPr snapToGrid="0" snapToObjects="1" showGuides="1">
      <p:cViewPr>
        <p:scale>
          <a:sx n="30" d="100"/>
          <a:sy n="30" d="100"/>
        </p:scale>
        <p:origin x="414" y="-390"/>
      </p:cViewPr>
      <p:guideLst>
        <p:guide orient="horz" pos="3422"/>
        <p:guide orient="horz" pos="288"/>
        <p:guide orient="horz" pos="20160"/>
        <p:guide orient="horz"/>
        <p:guide pos="678"/>
        <p:guide pos="315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67" d="100"/>
          <a:sy n="67" d="100"/>
        </p:scale>
        <p:origin x="322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Master" Target="slideMasters/slideMaster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1.xml"/><Relationship Id="rId5" Type="http://schemas.openxmlformats.org/officeDocument/2006/relationships/slideMaster" Target="slideMasters/slideMaster1.xml"/><Relationship Id="rId15" Type="http://schemas.openxmlformats.org/officeDocument/2006/relationships/viewProps" Target="viewProps.xml"/><Relationship Id="rId10" Type="http://schemas.openxmlformats.org/officeDocument/2006/relationships/slideMaster" Target="slideMasters/slideMaster6.xml"/><Relationship Id="rId4" Type="http://schemas.openxmlformats.org/officeDocument/2006/relationships/customXml" Target="../customXml/item4.xml"/><Relationship Id="rId9" Type="http://schemas.openxmlformats.org/officeDocument/2006/relationships/slideMaster" Target="slideMasters/slideMaster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DAE5ED-CA5D-46F0-9D2B-64C139BC92A1}" type="datetimeFigureOut">
              <a:rPr lang="en-US" smtClean="0"/>
              <a:t>9/15/2016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2500227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5015886" fontAlgn="auto">
              <a:spcBef>
                <a:spcPts val="0"/>
              </a:spcBef>
              <a:spcAft>
                <a:spcPts val="0"/>
              </a:spcAft>
              <a:defRPr sz="1200">
                <a:latin typeface="+mn-lt"/>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5015886" fontAlgn="auto">
              <a:spcBef>
                <a:spcPts val="0"/>
              </a:spcBef>
              <a:spcAft>
                <a:spcPts val="0"/>
              </a:spcAft>
              <a:defRPr sz="1200">
                <a:latin typeface="+mn-lt"/>
                <a:cs typeface="+mn-cs"/>
              </a:defRPr>
            </a:lvl1pPr>
          </a:lstStyle>
          <a:p>
            <a:pPr>
              <a:defRPr/>
            </a:pPr>
            <a:fld id="{B64766A8-2453-4D11-B0DC-C50DB852D1DA}" type="datetimeFigureOut">
              <a:rPr lang="en-US"/>
              <a:pPr>
                <a:defRPr/>
              </a:pPr>
              <a:t>9/15/2016</a:t>
            </a:fld>
            <a:endParaRPr lang="en-US" dirty="0"/>
          </a:p>
        </p:txBody>
      </p:sp>
      <p:sp>
        <p:nvSpPr>
          <p:cNvPr id="4" name="Slide Image Placeholder 3"/>
          <p:cNvSpPr>
            <a:spLocks noGrp="1" noRot="1" noChangeAspect="1"/>
          </p:cNvSpPr>
          <p:nvPr>
            <p:ph type="sldImg" idx="2"/>
          </p:nvPr>
        </p:nvSpPr>
        <p:spPr>
          <a:xfrm>
            <a:off x="762000" y="685800"/>
            <a:ext cx="5334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5015886" fontAlgn="auto">
              <a:spcBef>
                <a:spcPts val="0"/>
              </a:spcBef>
              <a:spcAft>
                <a:spcPts val="0"/>
              </a:spcAft>
              <a:defRPr sz="1200">
                <a:latin typeface="+mn-lt"/>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5015886" fontAlgn="auto">
              <a:spcBef>
                <a:spcPts val="0"/>
              </a:spcBef>
              <a:spcAft>
                <a:spcPts val="0"/>
              </a:spcAft>
              <a:defRPr sz="1200">
                <a:latin typeface="+mn-lt"/>
                <a:cs typeface="+mn-cs"/>
              </a:defRPr>
            </a:lvl1pPr>
          </a:lstStyle>
          <a:p>
            <a:pPr>
              <a:defRPr/>
            </a:pPr>
            <a:fld id="{C864C5C9-8908-41AA-A679-DA3363EBEEDA}" type="slidenum">
              <a:rPr lang="en-US"/>
              <a:pPr>
                <a:defRPr/>
              </a:pPr>
              <a:t>‹#›</a:t>
            </a:fld>
            <a:endParaRPr lang="en-US" dirty="0"/>
          </a:p>
        </p:txBody>
      </p:sp>
    </p:spTree>
    <p:extLst>
      <p:ext uri="{BB962C8B-B14F-4D97-AF65-F5344CB8AC3E}">
        <p14:creationId xmlns:p14="http://schemas.microsoft.com/office/powerpoint/2010/main" val="2506986161"/>
      </p:ext>
    </p:extLst>
  </p:cSld>
  <p:clrMap bg1="lt1" tx1="dk1" bg2="lt2" tx2="dk2" accent1="accent1" accent2="accent2" accent3="accent3" accent4="accent4" accent5="accent5" accent6="accent6" hlink="hlink" folHlink="folHlink"/>
  <p:notesStyle>
    <a:lvl1pPr algn="l" defTabSz="5014913" rtl="0" eaLnBrk="0" fontAlgn="base" hangingPunct="0">
      <a:spcBef>
        <a:spcPct val="30000"/>
      </a:spcBef>
      <a:spcAft>
        <a:spcPct val="0"/>
      </a:spcAft>
      <a:defRPr sz="6600" kern="1200">
        <a:solidFill>
          <a:schemeClr val="tx1"/>
        </a:solidFill>
        <a:latin typeface="+mn-lt"/>
        <a:ea typeface="+mn-ea"/>
        <a:cs typeface="+mn-cs"/>
      </a:defRPr>
    </a:lvl1pPr>
    <a:lvl2pPr marL="2506663" algn="l" defTabSz="5014913" rtl="0" eaLnBrk="0" fontAlgn="base" hangingPunct="0">
      <a:spcBef>
        <a:spcPct val="30000"/>
      </a:spcBef>
      <a:spcAft>
        <a:spcPct val="0"/>
      </a:spcAft>
      <a:defRPr sz="6600" kern="1200">
        <a:solidFill>
          <a:schemeClr val="tx1"/>
        </a:solidFill>
        <a:latin typeface="+mn-lt"/>
        <a:ea typeface="+mn-ea"/>
        <a:cs typeface="+mn-cs"/>
      </a:defRPr>
    </a:lvl2pPr>
    <a:lvl3pPr marL="5014913" algn="l" defTabSz="5014913" rtl="0" eaLnBrk="0" fontAlgn="base" hangingPunct="0">
      <a:spcBef>
        <a:spcPct val="30000"/>
      </a:spcBef>
      <a:spcAft>
        <a:spcPct val="0"/>
      </a:spcAft>
      <a:defRPr sz="6600" kern="1200">
        <a:solidFill>
          <a:schemeClr val="tx1"/>
        </a:solidFill>
        <a:latin typeface="+mn-lt"/>
        <a:ea typeface="+mn-ea"/>
        <a:cs typeface="+mn-cs"/>
      </a:defRPr>
    </a:lvl3pPr>
    <a:lvl4pPr marL="7523163" algn="l" defTabSz="5014913" rtl="0" eaLnBrk="0" fontAlgn="base" hangingPunct="0">
      <a:spcBef>
        <a:spcPct val="30000"/>
      </a:spcBef>
      <a:spcAft>
        <a:spcPct val="0"/>
      </a:spcAft>
      <a:defRPr sz="6600" kern="1200">
        <a:solidFill>
          <a:schemeClr val="tx1"/>
        </a:solidFill>
        <a:latin typeface="+mn-lt"/>
        <a:ea typeface="+mn-ea"/>
        <a:cs typeface="+mn-cs"/>
      </a:defRPr>
    </a:lvl4pPr>
    <a:lvl5pPr marL="10031413" algn="l" defTabSz="5014913" rtl="0" eaLnBrk="0" fontAlgn="base" hangingPunct="0">
      <a:spcBef>
        <a:spcPct val="30000"/>
      </a:spcBef>
      <a:spcAft>
        <a:spcPct val="0"/>
      </a:spcAft>
      <a:defRPr sz="6600" kern="1200">
        <a:solidFill>
          <a:schemeClr val="tx1"/>
        </a:solidFill>
        <a:latin typeface="+mn-lt"/>
        <a:ea typeface="+mn-ea"/>
        <a:cs typeface="+mn-cs"/>
      </a:defRPr>
    </a:lvl5pPr>
    <a:lvl6pPr marL="12539716" algn="l" defTabSz="5015886" rtl="0" eaLnBrk="1" latinLnBrk="0" hangingPunct="1">
      <a:defRPr sz="6600" kern="1200">
        <a:solidFill>
          <a:schemeClr val="tx1"/>
        </a:solidFill>
        <a:latin typeface="+mn-lt"/>
        <a:ea typeface="+mn-ea"/>
        <a:cs typeface="+mn-cs"/>
      </a:defRPr>
    </a:lvl6pPr>
    <a:lvl7pPr marL="15047660" algn="l" defTabSz="5015886" rtl="0" eaLnBrk="1" latinLnBrk="0" hangingPunct="1">
      <a:defRPr sz="6600" kern="1200">
        <a:solidFill>
          <a:schemeClr val="tx1"/>
        </a:solidFill>
        <a:latin typeface="+mn-lt"/>
        <a:ea typeface="+mn-ea"/>
        <a:cs typeface="+mn-cs"/>
      </a:defRPr>
    </a:lvl7pPr>
    <a:lvl8pPr marL="17555602" algn="l" defTabSz="5015886" rtl="0" eaLnBrk="1" latinLnBrk="0" hangingPunct="1">
      <a:defRPr sz="6600" kern="1200">
        <a:solidFill>
          <a:schemeClr val="tx1"/>
        </a:solidFill>
        <a:latin typeface="+mn-lt"/>
        <a:ea typeface="+mn-ea"/>
        <a:cs typeface="+mn-cs"/>
      </a:defRPr>
    </a:lvl8pPr>
    <a:lvl9pPr marL="20063546" algn="l" defTabSz="5015886" rtl="0" eaLnBrk="1" latinLnBrk="0" hangingPunct="1">
      <a:defRPr sz="6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864C5C9-8908-41AA-A679-DA3363EBEEDA}" type="slidenum">
              <a:rPr lang="en-US" smtClean="0"/>
              <a:pPr>
                <a:defRPr/>
              </a:pPr>
              <a:t>1</a:t>
            </a:fld>
            <a:endParaRPr lang="en-US" dirty="0"/>
          </a:p>
        </p:txBody>
      </p:sp>
    </p:spTree>
    <p:extLst>
      <p:ext uri="{BB962C8B-B14F-4D97-AF65-F5344CB8AC3E}">
        <p14:creationId xmlns:p14="http://schemas.microsoft.com/office/powerpoint/2010/main" val="3856223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420045"/>
            <a:ext cx="11732948"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 name="Text Placeholder 5"/>
          <p:cNvSpPr>
            <a:spLocks noGrp="1"/>
          </p:cNvSpPr>
          <p:nvPr>
            <p:ph type="body" sz="quarter" idx="11"/>
          </p:nvPr>
        </p:nvSpPr>
        <p:spPr>
          <a:xfrm>
            <a:off x="1076062"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0" name="Text Placeholder 5"/>
          <p:cNvSpPr>
            <a:spLocks noGrp="1"/>
          </p:cNvSpPr>
          <p:nvPr>
            <p:ph type="body" sz="quarter" idx="20"/>
          </p:nvPr>
        </p:nvSpPr>
        <p:spPr>
          <a:xfrm>
            <a:off x="1076062" y="14461896"/>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1" name="Text Placeholder 3"/>
          <p:cNvSpPr>
            <a:spLocks noGrp="1"/>
          </p:cNvSpPr>
          <p:nvPr>
            <p:ph type="body" sz="quarter" idx="21"/>
          </p:nvPr>
        </p:nvSpPr>
        <p:spPr>
          <a:xfrm>
            <a:off x="13518359" y="6412107"/>
            <a:ext cx="11723686"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2" name="Text Placeholder 5"/>
          <p:cNvSpPr>
            <a:spLocks noGrp="1"/>
          </p:cNvSpPr>
          <p:nvPr>
            <p:ph type="body" sz="quarter" idx="22"/>
          </p:nvPr>
        </p:nvSpPr>
        <p:spPr>
          <a:xfrm>
            <a:off x="13518358" y="5507184"/>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3" name="Text Placeholder 3"/>
          <p:cNvSpPr>
            <a:spLocks noGrp="1"/>
          </p:cNvSpPr>
          <p:nvPr>
            <p:ph type="body" sz="quarter" idx="23"/>
          </p:nvPr>
        </p:nvSpPr>
        <p:spPr>
          <a:xfrm>
            <a:off x="25968063" y="6420045"/>
            <a:ext cx="11723686"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4" name="Text Placeholder 5"/>
          <p:cNvSpPr>
            <a:spLocks noGrp="1"/>
          </p:cNvSpPr>
          <p:nvPr>
            <p:ph type="body" sz="quarter" idx="24"/>
          </p:nvPr>
        </p:nvSpPr>
        <p:spPr>
          <a:xfrm>
            <a:off x="25958800" y="5507184"/>
            <a:ext cx="11734800"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5" name="Text Placeholder 5"/>
          <p:cNvSpPr>
            <a:spLocks noGrp="1"/>
          </p:cNvSpPr>
          <p:nvPr>
            <p:ph type="body" sz="quarter" idx="25"/>
          </p:nvPr>
        </p:nvSpPr>
        <p:spPr>
          <a:xfrm>
            <a:off x="38414201" y="55071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6" name="Text Placeholder 3"/>
          <p:cNvSpPr>
            <a:spLocks noGrp="1"/>
          </p:cNvSpPr>
          <p:nvPr>
            <p:ph type="body" sz="quarter" idx="26"/>
          </p:nvPr>
        </p:nvSpPr>
        <p:spPr>
          <a:xfrm>
            <a:off x="38414201" y="6420045"/>
            <a:ext cx="1172152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7" name="Text Placeholder 5"/>
          <p:cNvSpPr>
            <a:spLocks noGrp="1"/>
          </p:cNvSpPr>
          <p:nvPr>
            <p:ph type="body" sz="quarter" idx="27"/>
          </p:nvPr>
        </p:nvSpPr>
        <p:spPr>
          <a:xfrm>
            <a:off x="38414201" y="145221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8" name="Text Placeholder 3"/>
          <p:cNvSpPr>
            <a:spLocks noGrp="1"/>
          </p:cNvSpPr>
          <p:nvPr>
            <p:ph type="body" sz="quarter" idx="28"/>
          </p:nvPr>
        </p:nvSpPr>
        <p:spPr>
          <a:xfrm>
            <a:off x="38411265" y="15427043"/>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9" name="Text Placeholder 5"/>
          <p:cNvSpPr>
            <a:spLocks noGrp="1"/>
          </p:cNvSpPr>
          <p:nvPr>
            <p:ph type="body" sz="quarter" idx="29"/>
          </p:nvPr>
        </p:nvSpPr>
        <p:spPr>
          <a:xfrm>
            <a:off x="38414201" y="25928784"/>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30" name="Text Placeholder 3"/>
          <p:cNvSpPr>
            <a:spLocks noGrp="1"/>
          </p:cNvSpPr>
          <p:nvPr>
            <p:ph type="body" sz="quarter" idx="30"/>
          </p:nvPr>
        </p:nvSpPr>
        <p:spPr>
          <a:xfrm>
            <a:off x="38411265" y="26833707"/>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0" name="Text Placeholder 3"/>
          <p:cNvSpPr>
            <a:spLocks noGrp="1"/>
          </p:cNvSpPr>
          <p:nvPr>
            <p:ph type="body" sz="quarter" idx="96"/>
          </p:nvPr>
        </p:nvSpPr>
        <p:spPr>
          <a:xfrm>
            <a:off x="1096448" y="15367193"/>
            <a:ext cx="11732948"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76"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77"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8"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134847407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BE586D-0136-4672-98A0-F9F4535BE7C4}" type="datetimeFigureOut">
              <a:rPr lang="en-US" smtClean="0"/>
              <a:t>9/15/2016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3927963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425" y="2193925"/>
            <a:ext cx="16514763" cy="7681913"/>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21769388" y="4740275"/>
            <a:ext cx="25923875" cy="233934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527425" y="9875838"/>
            <a:ext cx="16514763"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BE586D-0136-4672-98A0-F9F4535BE7C4}" type="datetimeFigureOut">
              <a:rPr lang="en-US" smtClean="0"/>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15462242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27425" y="2193925"/>
            <a:ext cx="16514763" cy="7681913"/>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21769388" y="4740275"/>
            <a:ext cx="25923875" cy="23393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3527425" y="9875838"/>
            <a:ext cx="16514763" cy="182959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BE586D-0136-4672-98A0-F9F4535BE7C4}" type="datetimeFigureOut">
              <a:rPr lang="en-US" smtClean="0"/>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753879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E586D-0136-4672-98A0-F9F4535BE7C4}" type="datetimeFigureOut">
              <a:rPr lang="en-US" smtClean="0"/>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9394267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6644263" y="1752600"/>
            <a:ext cx="11041062" cy="278971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521075" y="1752600"/>
            <a:ext cx="32970788" cy="278971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E586D-0136-4672-98A0-F9F4535BE7C4}" type="datetimeFigureOut">
              <a:rPr lang="en-US" smtClean="0"/>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39430442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ide center column">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smtClean="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135205513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ide center column">
    <p:bg>
      <p:bgPr>
        <a:pattFill prst="lgConfetti">
          <a:fgClr>
            <a:srgbClr val="00B0F0"/>
          </a:fgClr>
          <a:bgClr>
            <a:schemeClr val="bg1"/>
          </a:bgClr>
        </a:patt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smtClean="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32958715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5" y="6420045"/>
            <a:ext cx="1585649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 name="Text Placeholder 5"/>
          <p:cNvSpPr>
            <a:spLocks noGrp="1"/>
          </p:cNvSpPr>
          <p:nvPr>
            <p:ph type="body" sz="quarter" idx="11"/>
          </p:nvPr>
        </p:nvSpPr>
        <p:spPr>
          <a:xfrm>
            <a:off x="1076061" y="5515122"/>
            <a:ext cx="15835314"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19" name="Text Placeholder 3"/>
          <p:cNvSpPr>
            <a:spLocks noGrp="1"/>
          </p:cNvSpPr>
          <p:nvPr>
            <p:ph type="body" sz="quarter" idx="19"/>
          </p:nvPr>
        </p:nvSpPr>
        <p:spPr>
          <a:xfrm>
            <a:off x="1076061" y="18319649"/>
            <a:ext cx="1585834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0" name="Text Placeholder 5"/>
          <p:cNvSpPr>
            <a:spLocks noGrp="1"/>
          </p:cNvSpPr>
          <p:nvPr>
            <p:ph type="body" sz="quarter" idx="20"/>
          </p:nvPr>
        </p:nvSpPr>
        <p:spPr>
          <a:xfrm>
            <a:off x="1099092" y="17492356"/>
            <a:ext cx="1583531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1" name="Text Placeholder 3"/>
          <p:cNvSpPr>
            <a:spLocks noGrp="1"/>
          </p:cNvSpPr>
          <p:nvPr>
            <p:ph type="body" sz="quarter" idx="21"/>
          </p:nvPr>
        </p:nvSpPr>
        <p:spPr>
          <a:xfrm>
            <a:off x="17679990" y="21674253"/>
            <a:ext cx="15833456"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2" name="Text Placeholder 5"/>
          <p:cNvSpPr>
            <a:spLocks noGrp="1"/>
          </p:cNvSpPr>
          <p:nvPr>
            <p:ph type="body" sz="quarter" idx="22"/>
          </p:nvPr>
        </p:nvSpPr>
        <p:spPr>
          <a:xfrm>
            <a:off x="17679990" y="20822790"/>
            <a:ext cx="15833456"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3" name="Text Placeholder 3"/>
          <p:cNvSpPr>
            <a:spLocks noGrp="1"/>
          </p:cNvSpPr>
          <p:nvPr>
            <p:ph type="body" sz="quarter" idx="23"/>
          </p:nvPr>
        </p:nvSpPr>
        <p:spPr>
          <a:xfrm>
            <a:off x="17689252" y="6420045"/>
            <a:ext cx="15833456"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4" name="Text Placeholder 5"/>
          <p:cNvSpPr>
            <a:spLocks noGrp="1"/>
          </p:cNvSpPr>
          <p:nvPr>
            <p:ph type="body" sz="quarter" idx="24"/>
          </p:nvPr>
        </p:nvSpPr>
        <p:spPr>
          <a:xfrm>
            <a:off x="17679989" y="5515122"/>
            <a:ext cx="1584272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5" name="Text Placeholder 5"/>
          <p:cNvSpPr>
            <a:spLocks noGrp="1"/>
          </p:cNvSpPr>
          <p:nvPr>
            <p:ph type="body" sz="quarter" idx="25"/>
          </p:nvPr>
        </p:nvSpPr>
        <p:spPr>
          <a:xfrm>
            <a:off x="34295031" y="5515122"/>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6" name="Text Placeholder 3"/>
          <p:cNvSpPr>
            <a:spLocks noGrp="1"/>
          </p:cNvSpPr>
          <p:nvPr>
            <p:ph type="body" sz="quarter" idx="26"/>
          </p:nvPr>
        </p:nvSpPr>
        <p:spPr>
          <a:xfrm>
            <a:off x="34295031" y="6420045"/>
            <a:ext cx="1583870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7" name="Text Placeholder 5"/>
          <p:cNvSpPr>
            <a:spLocks noGrp="1"/>
          </p:cNvSpPr>
          <p:nvPr>
            <p:ph type="body" sz="quarter" idx="27"/>
          </p:nvPr>
        </p:nvSpPr>
        <p:spPr>
          <a:xfrm>
            <a:off x="34295031" y="17460248"/>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8" name="Text Placeholder 3"/>
          <p:cNvSpPr>
            <a:spLocks noGrp="1"/>
          </p:cNvSpPr>
          <p:nvPr>
            <p:ph type="body" sz="quarter" idx="28"/>
          </p:nvPr>
        </p:nvSpPr>
        <p:spPr>
          <a:xfrm>
            <a:off x="34292096" y="18406735"/>
            <a:ext cx="1584457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9" name="Text Placeholder 5"/>
          <p:cNvSpPr>
            <a:spLocks noGrp="1"/>
          </p:cNvSpPr>
          <p:nvPr>
            <p:ph type="body" sz="quarter" idx="29"/>
          </p:nvPr>
        </p:nvSpPr>
        <p:spPr>
          <a:xfrm>
            <a:off x="34295031" y="25928784"/>
            <a:ext cx="1583870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30" name="Text Placeholder 3"/>
          <p:cNvSpPr>
            <a:spLocks noGrp="1"/>
          </p:cNvSpPr>
          <p:nvPr>
            <p:ph type="body" sz="quarter" idx="30"/>
          </p:nvPr>
        </p:nvSpPr>
        <p:spPr>
          <a:xfrm>
            <a:off x="34292096" y="26833707"/>
            <a:ext cx="1584457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0"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61"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63"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62225202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054884" y="6332959"/>
            <a:ext cx="11732948"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6" name="Text Placeholder 5"/>
          <p:cNvSpPr>
            <a:spLocks noGrp="1"/>
          </p:cNvSpPr>
          <p:nvPr>
            <p:ph type="body" sz="quarter" idx="11"/>
          </p:nvPr>
        </p:nvSpPr>
        <p:spPr>
          <a:xfrm>
            <a:off x="1076062" y="5430015"/>
            <a:ext cx="11723688" cy="857368"/>
          </a:xfrm>
          <a:prstGeom prst="rect">
            <a:avLst/>
          </a:prstGeom>
          <a:noFill/>
        </p:spPr>
        <p:txBody>
          <a:bodyPr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19" name="Text Placeholder 3"/>
          <p:cNvSpPr>
            <a:spLocks noGrp="1"/>
          </p:cNvSpPr>
          <p:nvPr>
            <p:ph type="body" sz="quarter" idx="19"/>
          </p:nvPr>
        </p:nvSpPr>
        <p:spPr>
          <a:xfrm>
            <a:off x="1053032" y="15332732"/>
            <a:ext cx="1173480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0" name="Text Placeholder 5"/>
          <p:cNvSpPr>
            <a:spLocks noGrp="1"/>
          </p:cNvSpPr>
          <p:nvPr>
            <p:ph type="body" sz="quarter" idx="20"/>
          </p:nvPr>
        </p:nvSpPr>
        <p:spPr>
          <a:xfrm>
            <a:off x="1076062" y="14420332"/>
            <a:ext cx="1172554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1" name="Text Placeholder 3"/>
          <p:cNvSpPr>
            <a:spLocks noGrp="1"/>
          </p:cNvSpPr>
          <p:nvPr>
            <p:ph type="body" sz="quarter" idx="21"/>
          </p:nvPr>
        </p:nvSpPr>
        <p:spPr>
          <a:xfrm>
            <a:off x="13559921" y="6325021"/>
            <a:ext cx="2417339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2" name="Text Placeholder 5"/>
          <p:cNvSpPr>
            <a:spLocks noGrp="1"/>
          </p:cNvSpPr>
          <p:nvPr>
            <p:ph type="body" sz="quarter" idx="22"/>
          </p:nvPr>
        </p:nvSpPr>
        <p:spPr>
          <a:xfrm>
            <a:off x="13518358" y="5430015"/>
            <a:ext cx="24173392" cy="857368"/>
          </a:xfrm>
          <a:prstGeom prst="rect">
            <a:avLst/>
          </a:prstGeom>
          <a:noFill/>
        </p:spPr>
        <p:txBody>
          <a:bodyPr wrap="square" lIns="104498" tIns="104498" rIns="104498" bIns="104498" anchor="ctr" anchorCtr="0">
            <a:spAutoFit/>
          </a:bodyPr>
          <a:lstStyle>
            <a:lvl1pPr marL="0" indent="0" algn="ctr">
              <a:buNone/>
              <a:tabLst/>
              <a:defRPr sz="4200" b="1" u="sng" baseline="0">
                <a:solidFill>
                  <a:schemeClr val="accent5">
                    <a:lumMod val="50000"/>
                  </a:schemeClr>
                </a:solidFill>
              </a:defRPr>
            </a:lvl1pPr>
          </a:lstStyle>
          <a:p>
            <a:pPr lvl="0"/>
            <a:r>
              <a:rPr lang="en-US" dirty="0" smtClean="0"/>
              <a:t>Click to edit Master text styles</a:t>
            </a:r>
          </a:p>
        </p:txBody>
      </p:sp>
      <p:sp>
        <p:nvSpPr>
          <p:cNvPr id="23" name="Text Placeholder 3"/>
          <p:cNvSpPr>
            <a:spLocks noGrp="1"/>
          </p:cNvSpPr>
          <p:nvPr>
            <p:ph type="body" sz="quarter" idx="23"/>
          </p:nvPr>
        </p:nvSpPr>
        <p:spPr>
          <a:xfrm>
            <a:off x="13518358" y="22141965"/>
            <a:ext cx="24173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4" name="Text Placeholder 5"/>
          <p:cNvSpPr>
            <a:spLocks noGrp="1"/>
          </p:cNvSpPr>
          <p:nvPr>
            <p:ph type="body" sz="quarter" idx="24"/>
          </p:nvPr>
        </p:nvSpPr>
        <p:spPr>
          <a:xfrm>
            <a:off x="13518356" y="21282564"/>
            <a:ext cx="24173392"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5" name="Text Placeholder 5"/>
          <p:cNvSpPr>
            <a:spLocks noGrp="1"/>
          </p:cNvSpPr>
          <p:nvPr>
            <p:ph type="body" sz="quarter" idx="25"/>
          </p:nvPr>
        </p:nvSpPr>
        <p:spPr>
          <a:xfrm>
            <a:off x="38454424" y="5430015"/>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6" name="Text Placeholder 3"/>
          <p:cNvSpPr>
            <a:spLocks noGrp="1"/>
          </p:cNvSpPr>
          <p:nvPr>
            <p:ph type="body" sz="quarter" idx="26"/>
          </p:nvPr>
        </p:nvSpPr>
        <p:spPr>
          <a:xfrm>
            <a:off x="38454424" y="6332959"/>
            <a:ext cx="11721520"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7" name="Text Placeholder 5"/>
          <p:cNvSpPr>
            <a:spLocks noGrp="1"/>
          </p:cNvSpPr>
          <p:nvPr>
            <p:ph type="body" sz="quarter" idx="27"/>
          </p:nvPr>
        </p:nvSpPr>
        <p:spPr>
          <a:xfrm>
            <a:off x="38454424" y="14480556"/>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28" name="Text Placeholder 3"/>
          <p:cNvSpPr>
            <a:spLocks noGrp="1"/>
          </p:cNvSpPr>
          <p:nvPr>
            <p:ph type="body" sz="quarter" idx="28"/>
          </p:nvPr>
        </p:nvSpPr>
        <p:spPr>
          <a:xfrm>
            <a:off x="38451488" y="15339957"/>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29" name="Text Placeholder 5"/>
          <p:cNvSpPr>
            <a:spLocks noGrp="1"/>
          </p:cNvSpPr>
          <p:nvPr>
            <p:ph type="body" sz="quarter" idx="29"/>
          </p:nvPr>
        </p:nvSpPr>
        <p:spPr>
          <a:xfrm>
            <a:off x="38454424" y="25887220"/>
            <a:ext cx="11721520" cy="857368"/>
          </a:xfrm>
          <a:prstGeom prst="rect">
            <a:avLst/>
          </a:prstGeom>
          <a:noFill/>
        </p:spPr>
        <p:txBody>
          <a:bodyPr wrap="square" lIns="104498" tIns="104498" rIns="104498" bIns="104498" anchor="ctr" anchorCtr="0">
            <a:spAutoFit/>
          </a:bodyPr>
          <a:lstStyle>
            <a:lvl1pPr marL="0" indent="0" algn="ctr">
              <a:buNone/>
              <a:defRPr sz="4200" b="1" u="sng" baseline="0">
                <a:solidFill>
                  <a:schemeClr val="accent5">
                    <a:lumMod val="50000"/>
                  </a:schemeClr>
                </a:solidFill>
              </a:defRPr>
            </a:lvl1pPr>
          </a:lstStyle>
          <a:p>
            <a:pPr lvl="0"/>
            <a:r>
              <a:rPr lang="en-US" dirty="0" smtClean="0"/>
              <a:t>Click to edit Master text styles</a:t>
            </a:r>
          </a:p>
        </p:txBody>
      </p:sp>
      <p:sp>
        <p:nvSpPr>
          <p:cNvPr id="30" name="Text Placeholder 3"/>
          <p:cNvSpPr>
            <a:spLocks noGrp="1"/>
          </p:cNvSpPr>
          <p:nvPr>
            <p:ph type="body" sz="quarter" idx="30"/>
          </p:nvPr>
        </p:nvSpPr>
        <p:spPr>
          <a:xfrm>
            <a:off x="38451488" y="26790164"/>
            <a:ext cx="11727392" cy="958478"/>
          </a:xfrm>
          <a:prstGeom prst="rect">
            <a:avLst/>
          </a:prstGeom>
        </p:spPr>
        <p:txBody>
          <a:bodyPr wrap="square" lIns="261244" tIns="261244" rIns="261244" bIns="261244">
            <a:spAutoFit/>
          </a:bodyPr>
          <a:lstStyle>
            <a:lvl1pPr marL="0" indent="0">
              <a:buNone/>
              <a:defRPr sz="2800">
                <a:latin typeface="Trebuchet MS" pitchFamily="34" charset="0"/>
              </a:defRPr>
            </a:lvl1pPr>
            <a:lvl2pPr marL="1698086" indent="-653110">
              <a:defRPr sz="2800">
                <a:latin typeface="Trebuchet MS" pitchFamily="34" charset="0"/>
              </a:defRPr>
            </a:lvl2pPr>
            <a:lvl3pPr marL="2351196" indent="-653110">
              <a:defRPr sz="2800">
                <a:latin typeface="Trebuchet MS" pitchFamily="34" charset="0"/>
              </a:defRPr>
            </a:lvl3pPr>
            <a:lvl4pPr marL="3069618" indent="-718422">
              <a:defRPr sz="2800">
                <a:latin typeface="Trebuchet MS" pitchFamily="34" charset="0"/>
              </a:defRPr>
            </a:lvl4pPr>
            <a:lvl5pPr marL="3592106" indent="-522488">
              <a:defRPr sz="2800">
                <a:latin typeface="Trebuchet MS" pitchFamily="34" charset="0"/>
              </a:defRPr>
            </a:lvl5pPr>
          </a:lstStyle>
          <a:p>
            <a:pPr lvl="0"/>
            <a:r>
              <a:rPr lang="en-US" dirty="0" smtClean="0"/>
              <a:t>Click to edit Master text styles</a:t>
            </a:r>
          </a:p>
        </p:txBody>
      </p:sp>
      <p:sp>
        <p:nvSpPr>
          <p:cNvPr id="58" name="Text Placeholder 76"/>
          <p:cNvSpPr>
            <a:spLocks noGrp="1"/>
          </p:cNvSpPr>
          <p:nvPr>
            <p:ph type="body" sz="quarter" idx="150" hasCustomPrompt="1"/>
          </p:nvPr>
        </p:nvSpPr>
        <p:spPr>
          <a:xfrm>
            <a:off x="6733309" y="3318347"/>
            <a:ext cx="37739782" cy="1280160"/>
          </a:xfrm>
          <a:prstGeom prst="rect">
            <a:avLst/>
          </a:prstGeom>
        </p:spPr>
        <p:txBody>
          <a:bodyPr>
            <a:normAutofit/>
          </a:bodyPr>
          <a:lstStyle>
            <a:lvl1pPr marL="0" indent="0" algn="ctr">
              <a:buFontTx/>
              <a:buNone/>
              <a:defRPr sz="6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affiliations</a:t>
            </a:r>
            <a:endParaRPr lang="en-US" dirty="0"/>
          </a:p>
        </p:txBody>
      </p:sp>
      <p:sp>
        <p:nvSpPr>
          <p:cNvPr id="59" name="Text Placeholder 76"/>
          <p:cNvSpPr>
            <a:spLocks noGrp="1"/>
          </p:cNvSpPr>
          <p:nvPr>
            <p:ph type="body" sz="quarter" idx="151" hasCustomPrompt="1"/>
          </p:nvPr>
        </p:nvSpPr>
        <p:spPr>
          <a:xfrm>
            <a:off x="6733309" y="2038187"/>
            <a:ext cx="37739782" cy="1280160"/>
          </a:xfrm>
          <a:prstGeom prst="rect">
            <a:avLst/>
          </a:prstGeom>
        </p:spPr>
        <p:txBody>
          <a:bodyPr anchor="t" anchorCtr="1">
            <a:normAutofit/>
          </a:bodyPr>
          <a:lstStyle>
            <a:lvl1pPr marL="0" indent="0" algn="ctr">
              <a:buFontTx/>
              <a:buNone/>
              <a:defRPr sz="88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authors</a:t>
            </a:r>
            <a:endParaRPr lang="en-US" dirty="0"/>
          </a:p>
        </p:txBody>
      </p:sp>
      <p:sp>
        <p:nvSpPr>
          <p:cNvPr id="70" name="Text Placeholder 76"/>
          <p:cNvSpPr>
            <a:spLocks noGrp="1"/>
          </p:cNvSpPr>
          <p:nvPr>
            <p:ph type="body" sz="quarter" idx="153" hasCustomPrompt="1"/>
          </p:nvPr>
        </p:nvSpPr>
        <p:spPr>
          <a:xfrm>
            <a:off x="6733309" y="400213"/>
            <a:ext cx="37739782" cy="1637973"/>
          </a:xfrm>
          <a:prstGeom prst="rect">
            <a:avLst/>
          </a:prstGeom>
        </p:spPr>
        <p:txBody>
          <a:bodyPr anchor="t" anchorCtr="1">
            <a:normAutofit/>
          </a:bodyPr>
          <a:lstStyle>
            <a:lvl1pPr marL="0" indent="0" algn="ctr">
              <a:buFontTx/>
              <a:buNone/>
              <a:defRPr sz="115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smtClean="0"/>
              <a:t>Click here to add title</a:t>
            </a:r>
            <a:endParaRPr lang="en-US" dirty="0"/>
          </a:p>
        </p:txBody>
      </p:sp>
    </p:spTree>
    <p:extLst>
      <p:ext uri="{BB962C8B-B14F-4D97-AF65-F5344CB8AC3E}">
        <p14:creationId xmlns:p14="http://schemas.microsoft.com/office/powerpoint/2010/main" val="22818812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400800" y="5387975"/>
            <a:ext cx="38404800" cy="114601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6400800" y="17289463"/>
            <a:ext cx="38404800" cy="794861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BE586D-0136-4672-98A0-F9F4535BE7C4}" type="datetimeFigureOut">
              <a:rPr lang="en-US" smtClean="0"/>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6605326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BE586D-0136-4672-98A0-F9F4535BE7C4}" type="datetimeFigureOut">
              <a:rPr lang="en-US" smtClean="0"/>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628074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94088" y="8207375"/>
            <a:ext cx="44165837" cy="13692188"/>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3494088" y="22029738"/>
            <a:ext cx="44165837" cy="7200900"/>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BE586D-0136-4672-98A0-F9F4535BE7C4}" type="datetimeFigureOut">
              <a:rPr lang="en-US" smtClean="0"/>
              <a:t>9/15/2016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685600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521075" y="8763000"/>
            <a:ext cx="22005925" cy="20886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5679400" y="8763000"/>
            <a:ext cx="22005925" cy="208867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BE586D-0136-4672-98A0-F9F4535BE7C4}" type="datetimeFigureOut">
              <a:rPr lang="en-US" smtClean="0"/>
              <a:t>9/15/2016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3290349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527425" y="1752600"/>
            <a:ext cx="44165838" cy="636270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3527425" y="8069263"/>
            <a:ext cx="21663025"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527425" y="12023725"/>
            <a:ext cx="21663025" cy="17686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5923875" y="8069263"/>
            <a:ext cx="21769388" cy="39544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25923875" y="12023725"/>
            <a:ext cx="21769388" cy="17686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BE586D-0136-4672-98A0-F9F4535BE7C4}" type="datetimeFigureOut">
              <a:rPr lang="en-US" smtClean="0"/>
              <a:t>9/15/2016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424667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BE586D-0136-4672-98A0-F9F4535BE7C4}" type="datetimeFigureOut">
              <a:rPr lang="en-US" smtClean="0"/>
              <a:t>9/15/2016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C225FA-EFB7-487B-BEEE-FD41279DD9FA}" type="slidenum">
              <a:rPr lang="en-US" smtClean="0"/>
              <a:t>‹#›</a:t>
            </a:fld>
            <a:endParaRPr lang="en-US"/>
          </a:p>
        </p:txBody>
      </p:sp>
    </p:spTree>
    <p:extLst>
      <p:ext uri="{BB962C8B-B14F-4D97-AF65-F5344CB8AC3E}">
        <p14:creationId xmlns:p14="http://schemas.microsoft.com/office/powerpoint/2010/main" val="258575210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1029" name="Text Box 14"/>
          <p:cNvSpPr txBox="1">
            <a:spLocks noChangeArrowheads="1"/>
          </p:cNvSpPr>
          <p:nvPr/>
        </p:nvSpPr>
        <p:spPr bwMode="auto">
          <a:xfrm>
            <a:off x="2078038" y="32315150"/>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smtClean="0">
                <a:solidFill>
                  <a:srgbClr val="BFBFBF"/>
                </a:solidFill>
                <a:latin typeface="Arial" charset="0"/>
              </a:rPr>
              <a:t>RESEARCH POSTER PRESENTATION DESIGN © 2012</a:t>
            </a:r>
          </a:p>
          <a:p>
            <a:pPr eaLnBrk="0" hangingPunct="0">
              <a:lnSpc>
                <a:spcPct val="65000"/>
              </a:lnSpc>
              <a:spcBef>
                <a:spcPct val="50000"/>
              </a:spcBef>
              <a:defRPr/>
            </a:pPr>
            <a:r>
              <a:rPr lang="en-US" sz="1200" b="1" dirty="0" smtClean="0">
                <a:solidFill>
                  <a:srgbClr val="BFBFBF"/>
                </a:solidFill>
                <a:latin typeface="Arial" charset="0"/>
              </a:rPr>
              <a:t>www.PosterPresentations.com</a:t>
            </a:r>
          </a:p>
        </p:txBody>
      </p:sp>
      <p:sp>
        <p:nvSpPr>
          <p:cNvPr id="22" name="Rounded Rectangle 21"/>
          <p:cNvSpPr/>
          <p:nvPr userDrawn="1"/>
        </p:nvSpPr>
        <p:spPr>
          <a:xfrm>
            <a:off x="1089025"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1352708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6" name="Rounded Rectangle 25"/>
          <p:cNvSpPr/>
          <p:nvPr userDrawn="1"/>
        </p:nvSpPr>
        <p:spPr>
          <a:xfrm>
            <a:off x="25966738"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30" name="Rounded Rectangle 29"/>
          <p:cNvSpPr/>
          <p:nvPr userDrawn="1"/>
        </p:nvSpPr>
        <p:spPr>
          <a:xfrm>
            <a:off x="38404800" y="5424488"/>
            <a:ext cx="11722100" cy="26736675"/>
          </a:xfrm>
          <a:prstGeom prst="roundRect">
            <a:avLst>
              <a:gd name="adj" fmla="val 9229"/>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58" r:id="rId1"/>
  </p:sldLayoutIdLst>
  <p:timing>
    <p:tnLst>
      <p:par>
        <p:cTn id="1" dur="indefinite" restart="never" nodeType="tmRoot"/>
      </p:par>
    </p:tnLst>
  </p:timing>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50000">
              <a:schemeClr val="accent5">
                <a:lumMod val="60000"/>
                <a:lumOff val="4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accent5">
              <a:lumMod val="75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052" name="Text Box 14"/>
          <p:cNvSpPr txBox="1">
            <a:spLocks noChangeArrowheads="1"/>
          </p:cNvSpPr>
          <p:nvPr/>
        </p:nvSpPr>
        <p:spPr bwMode="auto">
          <a:xfrm>
            <a:off x="1952625" y="32358013"/>
            <a:ext cx="2933700" cy="382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4300" tIns="52140" rIns="104300" bIns="52140">
            <a:spAutoFit/>
          </a:bodyPr>
          <a:lstStyle>
            <a:lvl1pPr>
              <a:defRPr sz="9800">
                <a:solidFill>
                  <a:schemeClr val="tx1"/>
                </a:solidFill>
                <a:latin typeface="Calibri" pitchFamily="34" charset="0"/>
              </a:defRPr>
            </a:lvl1pPr>
            <a:lvl2pPr marL="742950" indent="-285750">
              <a:defRPr sz="9800">
                <a:solidFill>
                  <a:schemeClr val="tx1"/>
                </a:solidFill>
                <a:latin typeface="Calibri" pitchFamily="34" charset="0"/>
              </a:defRPr>
            </a:lvl2pPr>
            <a:lvl3pPr marL="1143000" indent="-228600">
              <a:defRPr sz="9800">
                <a:solidFill>
                  <a:schemeClr val="tx1"/>
                </a:solidFill>
                <a:latin typeface="Calibri" pitchFamily="34" charset="0"/>
              </a:defRPr>
            </a:lvl3pPr>
            <a:lvl4pPr marL="1600200" indent="-228600">
              <a:defRPr sz="9800">
                <a:solidFill>
                  <a:schemeClr val="tx1"/>
                </a:solidFill>
                <a:latin typeface="Calibri" pitchFamily="34" charset="0"/>
              </a:defRPr>
            </a:lvl4pPr>
            <a:lvl5pPr marL="2057400" indent="-228600">
              <a:defRPr sz="9800">
                <a:solidFill>
                  <a:schemeClr val="tx1"/>
                </a:solidFill>
                <a:latin typeface="Calibri" pitchFamily="34" charset="0"/>
              </a:defRPr>
            </a:lvl5pPr>
            <a:lvl6pPr marL="2514600" indent="-228600" defTabSz="5014913" fontAlgn="base">
              <a:spcBef>
                <a:spcPct val="0"/>
              </a:spcBef>
              <a:spcAft>
                <a:spcPct val="0"/>
              </a:spcAft>
              <a:defRPr sz="9800">
                <a:solidFill>
                  <a:schemeClr val="tx1"/>
                </a:solidFill>
                <a:latin typeface="Calibri" pitchFamily="34" charset="0"/>
              </a:defRPr>
            </a:lvl6pPr>
            <a:lvl7pPr marL="2971800" indent="-228600" defTabSz="5014913" fontAlgn="base">
              <a:spcBef>
                <a:spcPct val="0"/>
              </a:spcBef>
              <a:spcAft>
                <a:spcPct val="0"/>
              </a:spcAft>
              <a:defRPr sz="9800">
                <a:solidFill>
                  <a:schemeClr val="tx1"/>
                </a:solidFill>
                <a:latin typeface="Calibri" pitchFamily="34" charset="0"/>
              </a:defRPr>
            </a:lvl7pPr>
            <a:lvl8pPr marL="3429000" indent="-228600" defTabSz="5014913" fontAlgn="base">
              <a:spcBef>
                <a:spcPct val="0"/>
              </a:spcBef>
              <a:spcAft>
                <a:spcPct val="0"/>
              </a:spcAft>
              <a:defRPr sz="9800">
                <a:solidFill>
                  <a:schemeClr val="tx1"/>
                </a:solidFill>
                <a:latin typeface="Calibri" pitchFamily="34" charset="0"/>
              </a:defRPr>
            </a:lvl8pPr>
            <a:lvl9pPr marL="3886200" indent="-228600" defTabSz="5014913" fontAlgn="base">
              <a:spcBef>
                <a:spcPct val="0"/>
              </a:spcBef>
              <a:spcAft>
                <a:spcPct val="0"/>
              </a:spcAft>
              <a:defRPr sz="9800">
                <a:solidFill>
                  <a:schemeClr val="tx1"/>
                </a:solidFill>
                <a:latin typeface="Calibri" pitchFamily="34" charset="0"/>
              </a:defRPr>
            </a:lvl9pPr>
          </a:lstStyle>
          <a:p>
            <a:pPr eaLnBrk="0" hangingPunct="0">
              <a:lnSpc>
                <a:spcPct val="65000"/>
              </a:lnSpc>
              <a:spcBef>
                <a:spcPct val="50000"/>
              </a:spcBef>
              <a:defRPr/>
            </a:pPr>
            <a:r>
              <a:rPr lang="en-US" sz="600" b="1" dirty="0" smtClean="0">
                <a:solidFill>
                  <a:srgbClr val="BFBFBF"/>
                </a:solidFill>
                <a:latin typeface="Arial" charset="0"/>
              </a:rPr>
              <a:t>RESEARCH POSTER PRESENTATION DESIGN © 2012</a:t>
            </a:r>
          </a:p>
          <a:p>
            <a:pPr eaLnBrk="0" hangingPunct="0">
              <a:lnSpc>
                <a:spcPct val="65000"/>
              </a:lnSpc>
              <a:spcBef>
                <a:spcPct val="50000"/>
              </a:spcBef>
              <a:defRPr/>
            </a:pPr>
            <a:r>
              <a:rPr lang="en-US" sz="1200" b="1" dirty="0" smtClean="0">
                <a:solidFill>
                  <a:srgbClr val="BFBFBF"/>
                </a:solidFill>
                <a:latin typeface="Arial" charset="0"/>
              </a:rPr>
              <a:t>www.PosterPresentations.com</a:t>
            </a:r>
          </a:p>
        </p:txBody>
      </p:sp>
      <p:sp>
        <p:nvSpPr>
          <p:cNvPr id="21" name="Rounded Rectangle 20"/>
          <p:cNvSpPr/>
          <p:nvPr userDrawn="1"/>
        </p:nvSpPr>
        <p:spPr>
          <a:xfrm>
            <a:off x="1089025"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2" name="Rounded Rectangle 21"/>
          <p:cNvSpPr/>
          <p:nvPr userDrawn="1"/>
        </p:nvSpPr>
        <p:spPr>
          <a:xfrm>
            <a:off x="17697450" y="5465763"/>
            <a:ext cx="15827375"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
        <p:nvSpPr>
          <p:cNvPr id="23" name="Rounded Rectangle 22"/>
          <p:cNvSpPr/>
          <p:nvPr userDrawn="1"/>
        </p:nvSpPr>
        <p:spPr>
          <a:xfrm>
            <a:off x="34305875" y="5465763"/>
            <a:ext cx="15828963" cy="26736675"/>
          </a:xfrm>
          <a:prstGeom prst="roundRect">
            <a:avLst>
              <a:gd name="adj" fmla="val 6866"/>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5015886" fontAlgn="auto">
              <a:spcBef>
                <a:spcPts val="0"/>
              </a:spcBef>
              <a:spcAft>
                <a:spcPts val="0"/>
              </a:spcAft>
              <a:defRPr/>
            </a:pPr>
            <a:endParaRPr lang="en-US"/>
          </a:p>
        </p:txBody>
      </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par>
    </p:tnLst>
  </p:timing>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bg2">
              <a:lumMod val="10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latin typeface="+mn-lt"/>
              <a:cs typeface="+mn-cs"/>
            </a:endParaRPr>
          </a:p>
        </p:txBody>
      </p:sp>
      <p:sp>
        <p:nvSpPr>
          <p:cNvPr id="21" name="Rounded Rectangle 20"/>
          <p:cNvSpPr/>
          <p:nvPr userDrawn="1"/>
        </p:nvSpPr>
        <p:spPr>
          <a:xfrm>
            <a:off x="1089025" y="5383213"/>
            <a:ext cx="11712575" cy="26736675"/>
          </a:xfrm>
          <a:prstGeom prst="roundRect">
            <a:avLst>
              <a:gd name="adj" fmla="val 6866"/>
            </a:avLst>
          </a:prstGeom>
          <a:solidFill>
            <a:srgbClr val="0A3264">
              <a:alpha val="60000"/>
            </a:srgbClr>
          </a:solidFill>
          <a:ln>
            <a:noFill/>
          </a:ln>
        </p:spPr>
        <p:txBody>
          <a:bodyPr wrap="none" anchor="ctr"/>
          <a:lstStyle/>
          <a:p>
            <a:pPr lvl="0"/>
            <a:endParaRPr lang="en-US">
              <a:solidFill>
                <a:srgbClr val="FFFFFF"/>
              </a:solidFill>
              <a:latin typeface="Calibri" pitchFamily="34" charset="0"/>
              <a:cs typeface="Arial" pitchFamily="34" charset="0"/>
            </a:endParaRPr>
          </a:p>
        </p:txBody>
      </p:sp>
      <p:sp>
        <p:nvSpPr>
          <p:cNvPr id="23" name="Rounded Rectangle 22"/>
          <p:cNvSpPr/>
          <p:nvPr userDrawn="1"/>
        </p:nvSpPr>
        <p:spPr>
          <a:xfrm>
            <a:off x="13508038" y="5383213"/>
            <a:ext cx="24179212" cy="26736675"/>
          </a:xfrm>
          <a:prstGeom prst="roundRect">
            <a:avLst>
              <a:gd name="adj" fmla="val 3256"/>
            </a:avLst>
          </a:prstGeom>
          <a:solidFill>
            <a:srgbClr val="0A3264">
              <a:alpha val="60000"/>
            </a:srgbClr>
          </a:solidFill>
          <a:ln>
            <a:noFill/>
          </a:ln>
        </p:spPr>
        <p:txBody>
          <a:bodyPr wrap="none" anchor="ctr"/>
          <a:lstStyle/>
          <a:p>
            <a:pPr lvl="0"/>
            <a:endParaRPr lang="en-US">
              <a:solidFill>
                <a:srgbClr val="FFFFFF"/>
              </a:solidFill>
              <a:latin typeface="Calibri" pitchFamily="34" charset="0"/>
              <a:cs typeface="Arial" pitchFamily="34" charset="0"/>
            </a:endParaRPr>
          </a:p>
        </p:txBody>
      </p:sp>
      <p:sp>
        <p:nvSpPr>
          <p:cNvPr id="22" name="Rounded Rectangle 21"/>
          <p:cNvSpPr/>
          <p:nvPr userDrawn="1"/>
        </p:nvSpPr>
        <p:spPr>
          <a:xfrm>
            <a:off x="38395275" y="5383213"/>
            <a:ext cx="11712575" cy="26736675"/>
          </a:xfrm>
          <a:prstGeom prst="roundRect">
            <a:avLst>
              <a:gd name="adj" fmla="val 6866"/>
            </a:avLst>
          </a:prstGeom>
          <a:solidFill>
            <a:srgbClr val="0A3264">
              <a:alpha val="60000"/>
            </a:srgbClr>
          </a:solidFill>
          <a:ln>
            <a:noFill/>
          </a:ln>
        </p:spPr>
        <p:txBody>
          <a:bodyPr wrap="none" anchor="ctr"/>
          <a:lstStyle/>
          <a:p>
            <a:pPr lvl="0"/>
            <a:endParaRPr lang="en-US">
              <a:solidFill>
                <a:srgbClr val="FFFFFF"/>
              </a:solidFill>
              <a:latin typeface="Calibri" pitchFamily="34" charset="0"/>
              <a:cs typeface="Arial"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21075" y="1752600"/>
            <a:ext cx="44164250" cy="63627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521075" y="8763000"/>
            <a:ext cx="44164250" cy="208867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521075" y="30510163"/>
            <a:ext cx="11520488" cy="1752600"/>
          </a:xfrm>
          <a:prstGeom prst="rect">
            <a:avLst/>
          </a:prstGeom>
        </p:spPr>
        <p:txBody>
          <a:bodyPr vert="horz" lIns="91440" tIns="45720" rIns="91440" bIns="45720" rtlCol="0" anchor="ctr"/>
          <a:lstStyle>
            <a:lvl1pPr algn="l">
              <a:defRPr sz="1200">
                <a:solidFill>
                  <a:schemeClr val="tx1">
                    <a:tint val="75000"/>
                  </a:schemeClr>
                </a:solidFill>
              </a:defRPr>
            </a:lvl1pPr>
          </a:lstStyle>
          <a:p>
            <a:fld id="{27BE586D-0136-4672-98A0-F9F4535BE7C4}" type="datetimeFigureOut">
              <a:rPr lang="en-US" smtClean="0"/>
              <a:t>9/15/2016</a:t>
            </a:fld>
            <a:endParaRPr lang="en-US"/>
          </a:p>
        </p:txBody>
      </p:sp>
      <p:sp>
        <p:nvSpPr>
          <p:cNvPr id="5" name="Footer Placeholder 4"/>
          <p:cNvSpPr>
            <a:spLocks noGrp="1"/>
          </p:cNvSpPr>
          <p:nvPr>
            <p:ph type="ftr" sz="quarter" idx="3"/>
          </p:nvPr>
        </p:nvSpPr>
        <p:spPr>
          <a:xfrm>
            <a:off x="16962438" y="30510163"/>
            <a:ext cx="17281525" cy="175260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6164838" y="30510163"/>
            <a:ext cx="11520487" cy="1752600"/>
          </a:xfrm>
          <a:prstGeom prst="rect">
            <a:avLst/>
          </a:prstGeom>
        </p:spPr>
        <p:txBody>
          <a:bodyPr vert="horz" lIns="91440" tIns="45720" rIns="91440" bIns="45720" rtlCol="0" anchor="ctr"/>
          <a:lstStyle>
            <a:lvl1pPr algn="r">
              <a:defRPr sz="1200">
                <a:solidFill>
                  <a:schemeClr val="tx1">
                    <a:tint val="75000"/>
                  </a:schemeClr>
                </a:solidFill>
              </a:defRPr>
            </a:lvl1pPr>
          </a:lstStyle>
          <a:p>
            <a:fld id="{69C225FA-EFB7-487B-BEEE-FD41279DD9FA}" type="slidenum">
              <a:rPr lang="en-US" smtClean="0"/>
              <a:t>‹#›</a:t>
            </a:fld>
            <a:endParaRPr lang="en-US"/>
          </a:p>
        </p:txBody>
      </p:sp>
    </p:spTree>
    <p:extLst>
      <p:ext uri="{BB962C8B-B14F-4D97-AF65-F5344CB8AC3E}">
        <p14:creationId xmlns:p14="http://schemas.microsoft.com/office/powerpoint/2010/main" val="274955176"/>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bg2">
              <a:lumMod val="10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solidFill>
                <a:prstClr val="black"/>
              </a:solidFill>
              <a:latin typeface="Calibri"/>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solidFill>
                <a:prstClr val="black"/>
              </a:solidFill>
              <a:latin typeface="Calibri"/>
            </a:endParaRPr>
          </a:p>
        </p:txBody>
      </p:sp>
      <p:sp>
        <p:nvSpPr>
          <p:cNvPr id="8" name="Rectangle 7"/>
          <p:cNvSpPr/>
          <p:nvPr userDrawn="1"/>
        </p:nvSpPr>
        <p:spPr>
          <a:xfrm>
            <a:off x="0" y="4957762"/>
            <a:ext cx="51206400" cy="27960638"/>
          </a:xfrm>
          <a:prstGeom prst="rect">
            <a:avLst/>
          </a:prstGeom>
          <a:blipFill dpi="0" rotWithShape="1">
            <a:blip r:embed="rId3">
              <a:alphaModFix amt="45000"/>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389120"/>
            <a:endParaRPr lang="en-US" sz="8640" dirty="0">
              <a:solidFill>
                <a:prstClr val="white"/>
              </a:solidFill>
            </a:endParaRPr>
          </a:p>
        </p:txBody>
      </p:sp>
      <p:sp>
        <p:nvSpPr>
          <p:cNvPr id="21" name="Rounded Rectangle 20"/>
          <p:cNvSpPr/>
          <p:nvPr userDrawn="1"/>
        </p:nvSpPr>
        <p:spPr>
          <a:xfrm>
            <a:off x="1089025" y="5383213"/>
            <a:ext cx="11712575" cy="26736675"/>
          </a:xfrm>
          <a:prstGeom prst="roundRect">
            <a:avLst>
              <a:gd name="adj" fmla="val 686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
        <p:nvSpPr>
          <p:cNvPr id="23" name="Rounded Rectangle 22"/>
          <p:cNvSpPr/>
          <p:nvPr userDrawn="1"/>
        </p:nvSpPr>
        <p:spPr>
          <a:xfrm>
            <a:off x="13508038" y="5383213"/>
            <a:ext cx="24179212" cy="26736675"/>
          </a:xfrm>
          <a:prstGeom prst="roundRect">
            <a:avLst>
              <a:gd name="adj" fmla="val 325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
        <p:nvSpPr>
          <p:cNvPr id="22" name="Rounded Rectangle 21"/>
          <p:cNvSpPr/>
          <p:nvPr userDrawn="1"/>
        </p:nvSpPr>
        <p:spPr>
          <a:xfrm>
            <a:off x="38395275" y="5383213"/>
            <a:ext cx="11712575" cy="26736675"/>
          </a:xfrm>
          <a:prstGeom prst="roundRect">
            <a:avLst>
              <a:gd name="adj" fmla="val 686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Tree>
    <p:extLst>
      <p:ext uri="{BB962C8B-B14F-4D97-AF65-F5344CB8AC3E}">
        <p14:creationId xmlns:p14="http://schemas.microsoft.com/office/powerpoint/2010/main" val="2432162147"/>
      </p:ext>
    </p:extLst>
  </p:cSld>
  <p:clrMap bg1="lt1" tx1="dk1" bg2="lt2" tx2="dk2" accent1="accent1" accent2="accent2" accent3="accent3" accent4="accent4" accent5="accent5" accent6="accent6" hlink="hlink" folHlink="folHlink"/>
  <p:sldLayoutIdLst>
    <p:sldLayoutId id="2147483679" r:id="rId1"/>
  </p:sldLayoutIdLst>
  <p:timing>
    <p:tnLst>
      <p:par>
        <p:cTn id="1" dur="indefinite" restart="never" nodeType="tmRoot"/>
      </p:par>
    </p:tnLst>
  </p:timing>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51206400" cy="4800600"/>
          </a:xfrm>
          <a:prstGeom prst="rect">
            <a:avLst/>
          </a:prstGeom>
          <a:solidFill>
            <a:schemeClr val="bg2">
              <a:lumMod val="10000"/>
            </a:schemeClr>
          </a:solidFill>
          <a:ln w="9525">
            <a:solidFill>
              <a:schemeClr val="tx1"/>
            </a:solid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solidFill>
                <a:prstClr val="black"/>
              </a:solidFill>
              <a:latin typeface="Calibri"/>
            </a:endParaRPr>
          </a:p>
        </p:txBody>
      </p:sp>
      <p:sp>
        <p:nvSpPr>
          <p:cNvPr id="9" name="Rectangle 9"/>
          <p:cNvSpPr>
            <a:spLocks noChangeArrowheads="1"/>
          </p:cNvSpPr>
          <p:nvPr/>
        </p:nvSpPr>
        <p:spPr bwMode="auto">
          <a:xfrm>
            <a:off x="0" y="4805363"/>
            <a:ext cx="51206400" cy="152400"/>
          </a:xfrm>
          <a:prstGeom prst="rect">
            <a:avLst/>
          </a:prstGeom>
          <a:solidFill>
            <a:schemeClr val="accent5">
              <a:lumMod val="50000"/>
            </a:schemeClr>
          </a:solidFill>
          <a:ln w="152400">
            <a:noFill/>
            <a:miter lim="800000"/>
            <a:headEnd/>
            <a:tailEnd/>
          </a:ln>
          <a:effectLst/>
        </p:spPr>
        <p:txBody>
          <a:bodyPr wrap="none" lIns="104498" tIns="52248" rIns="104498" bIns="52248" anchor="ctr"/>
          <a:lstStyle/>
          <a:p>
            <a:pPr defTabSz="5015886" fontAlgn="auto">
              <a:spcBef>
                <a:spcPts val="0"/>
              </a:spcBef>
              <a:spcAft>
                <a:spcPts val="0"/>
              </a:spcAft>
              <a:defRPr/>
            </a:pPr>
            <a:endParaRPr lang="en-US" dirty="0">
              <a:solidFill>
                <a:prstClr val="black"/>
              </a:solidFill>
              <a:latin typeface="Calibri"/>
            </a:endParaRPr>
          </a:p>
        </p:txBody>
      </p:sp>
      <p:sp>
        <p:nvSpPr>
          <p:cNvPr id="21" name="Rounded Rectangle 20"/>
          <p:cNvSpPr/>
          <p:nvPr userDrawn="1"/>
        </p:nvSpPr>
        <p:spPr>
          <a:xfrm>
            <a:off x="1089025" y="5383213"/>
            <a:ext cx="11712575" cy="26736675"/>
          </a:xfrm>
          <a:prstGeom prst="roundRect">
            <a:avLst>
              <a:gd name="adj" fmla="val 686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
        <p:nvSpPr>
          <p:cNvPr id="23" name="Rounded Rectangle 22"/>
          <p:cNvSpPr/>
          <p:nvPr userDrawn="1"/>
        </p:nvSpPr>
        <p:spPr>
          <a:xfrm>
            <a:off x="13508038" y="5383213"/>
            <a:ext cx="24179212" cy="26736675"/>
          </a:xfrm>
          <a:prstGeom prst="roundRect">
            <a:avLst>
              <a:gd name="adj" fmla="val 325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
        <p:nvSpPr>
          <p:cNvPr id="22" name="Rounded Rectangle 21"/>
          <p:cNvSpPr/>
          <p:nvPr userDrawn="1"/>
        </p:nvSpPr>
        <p:spPr>
          <a:xfrm>
            <a:off x="38395275" y="5383213"/>
            <a:ext cx="11712575" cy="26736675"/>
          </a:xfrm>
          <a:prstGeom prst="roundRect">
            <a:avLst>
              <a:gd name="adj" fmla="val 6866"/>
            </a:avLst>
          </a:prstGeom>
          <a:solidFill>
            <a:srgbClr val="0A3264">
              <a:alpha val="60000"/>
            </a:srgbClr>
          </a:solidFill>
          <a:ln>
            <a:noFill/>
          </a:ln>
        </p:spPr>
        <p:txBody>
          <a:bodyPr wrap="none" anchor="ctr"/>
          <a:lstStyle/>
          <a:p>
            <a:endParaRPr lang="en-US">
              <a:solidFill>
                <a:srgbClr val="FFFFFF"/>
              </a:solidFill>
              <a:cs typeface="Arial" pitchFamily="34" charset="0"/>
            </a:endParaRPr>
          </a:p>
        </p:txBody>
      </p:sp>
    </p:spTree>
    <p:extLst>
      <p:ext uri="{BB962C8B-B14F-4D97-AF65-F5344CB8AC3E}">
        <p14:creationId xmlns:p14="http://schemas.microsoft.com/office/powerpoint/2010/main" val="704981481"/>
      </p:ext>
    </p:extLst>
  </p:cSld>
  <p:clrMap bg1="lt1" tx1="dk1" bg2="lt2" tx2="dk2" accent1="accent1" accent2="accent2" accent3="accent3" accent4="accent4" accent5="accent5" accent6="accent6" hlink="hlink" folHlink="folHlink"/>
  <p:sldLayoutIdLst>
    <p:sldLayoutId id="2147483681" r:id="rId1"/>
  </p:sldLayoutIdLst>
  <p:timing>
    <p:tnLst>
      <p:par>
        <p:cTn id="1" dur="indefinite" restart="never" nodeType="tmRoot"/>
      </p:par>
    </p:tnLst>
  </p:timing>
  <p:txStyles>
    <p:titleStyle>
      <a:lvl1pPr algn="ctr" defTabSz="5014913" rtl="0" eaLnBrk="0" fontAlgn="base" hangingPunct="0">
        <a:spcBef>
          <a:spcPct val="0"/>
        </a:spcBef>
        <a:spcAft>
          <a:spcPct val="0"/>
        </a:spcAft>
        <a:defRPr sz="10000" kern="1200">
          <a:solidFill>
            <a:schemeClr val="bg1"/>
          </a:solidFill>
          <a:latin typeface="Trebuchet MS" pitchFamily="34" charset="0"/>
          <a:ea typeface="+mj-ea"/>
          <a:cs typeface="+mj-cs"/>
        </a:defRPr>
      </a:lvl1pPr>
      <a:lvl2pPr algn="ctr" defTabSz="5014913" rtl="0" eaLnBrk="0" fontAlgn="base" hangingPunct="0">
        <a:spcBef>
          <a:spcPct val="0"/>
        </a:spcBef>
        <a:spcAft>
          <a:spcPct val="0"/>
        </a:spcAft>
        <a:defRPr sz="10000">
          <a:solidFill>
            <a:schemeClr val="bg1"/>
          </a:solidFill>
          <a:latin typeface="Trebuchet MS" pitchFamily="34" charset="0"/>
        </a:defRPr>
      </a:lvl2pPr>
      <a:lvl3pPr algn="ctr" defTabSz="5014913" rtl="0" eaLnBrk="0" fontAlgn="base" hangingPunct="0">
        <a:spcBef>
          <a:spcPct val="0"/>
        </a:spcBef>
        <a:spcAft>
          <a:spcPct val="0"/>
        </a:spcAft>
        <a:defRPr sz="10000">
          <a:solidFill>
            <a:schemeClr val="bg1"/>
          </a:solidFill>
          <a:latin typeface="Trebuchet MS" pitchFamily="34" charset="0"/>
        </a:defRPr>
      </a:lvl3pPr>
      <a:lvl4pPr algn="ctr" defTabSz="5014913" rtl="0" eaLnBrk="0" fontAlgn="base" hangingPunct="0">
        <a:spcBef>
          <a:spcPct val="0"/>
        </a:spcBef>
        <a:spcAft>
          <a:spcPct val="0"/>
        </a:spcAft>
        <a:defRPr sz="10000">
          <a:solidFill>
            <a:schemeClr val="bg1"/>
          </a:solidFill>
          <a:latin typeface="Trebuchet MS" pitchFamily="34" charset="0"/>
        </a:defRPr>
      </a:lvl4pPr>
      <a:lvl5pPr algn="ctr" defTabSz="5014913" rtl="0" eaLnBrk="0" fontAlgn="base" hangingPunct="0">
        <a:spcBef>
          <a:spcPct val="0"/>
        </a:spcBef>
        <a:spcAft>
          <a:spcPct val="0"/>
        </a:spcAft>
        <a:defRPr sz="10000">
          <a:solidFill>
            <a:schemeClr val="bg1"/>
          </a:solidFill>
          <a:latin typeface="Trebuchet MS" pitchFamily="34" charset="0"/>
        </a:defRPr>
      </a:lvl5pPr>
      <a:lvl6pPr marL="457200" algn="ctr" defTabSz="5014913" rtl="0" fontAlgn="base">
        <a:spcBef>
          <a:spcPct val="0"/>
        </a:spcBef>
        <a:spcAft>
          <a:spcPct val="0"/>
        </a:spcAft>
        <a:defRPr sz="10000">
          <a:solidFill>
            <a:schemeClr val="bg1"/>
          </a:solidFill>
          <a:latin typeface="Trebuchet MS" pitchFamily="34" charset="0"/>
        </a:defRPr>
      </a:lvl6pPr>
      <a:lvl7pPr marL="914400" algn="ctr" defTabSz="5014913" rtl="0" fontAlgn="base">
        <a:spcBef>
          <a:spcPct val="0"/>
        </a:spcBef>
        <a:spcAft>
          <a:spcPct val="0"/>
        </a:spcAft>
        <a:defRPr sz="10000">
          <a:solidFill>
            <a:schemeClr val="bg1"/>
          </a:solidFill>
          <a:latin typeface="Trebuchet MS" pitchFamily="34" charset="0"/>
        </a:defRPr>
      </a:lvl7pPr>
      <a:lvl8pPr marL="1371600" algn="ctr" defTabSz="5014913" rtl="0" fontAlgn="base">
        <a:spcBef>
          <a:spcPct val="0"/>
        </a:spcBef>
        <a:spcAft>
          <a:spcPct val="0"/>
        </a:spcAft>
        <a:defRPr sz="10000">
          <a:solidFill>
            <a:schemeClr val="bg1"/>
          </a:solidFill>
          <a:latin typeface="Trebuchet MS" pitchFamily="34" charset="0"/>
        </a:defRPr>
      </a:lvl8pPr>
      <a:lvl9pPr marL="1828800" algn="ctr" defTabSz="5014913" rtl="0" fontAlgn="base">
        <a:spcBef>
          <a:spcPct val="0"/>
        </a:spcBef>
        <a:spcAft>
          <a:spcPct val="0"/>
        </a:spcAft>
        <a:defRPr sz="10000">
          <a:solidFill>
            <a:schemeClr val="bg1"/>
          </a:solidFill>
          <a:latin typeface="Trebuchet MS" pitchFamily="34" charset="0"/>
        </a:defRPr>
      </a:lvl9pPr>
    </p:titleStyle>
    <p:bodyStyle>
      <a:lvl1pPr marL="1879600" indent="-1879600" algn="l" defTabSz="5014913" rtl="0" eaLnBrk="0" fontAlgn="base" hangingPunct="0">
        <a:spcBef>
          <a:spcPct val="20000"/>
        </a:spcBef>
        <a:spcAft>
          <a:spcPct val="0"/>
        </a:spcAft>
        <a:buFont typeface="Arial" charset="0"/>
        <a:buChar char="•"/>
        <a:defRPr sz="17600" kern="1200">
          <a:solidFill>
            <a:schemeClr val="tx1"/>
          </a:solidFill>
          <a:latin typeface="+mn-lt"/>
          <a:ea typeface="+mn-ea"/>
          <a:cs typeface="+mn-cs"/>
        </a:defRPr>
      </a:lvl1pPr>
      <a:lvl2pPr marL="4075113" indent="-1566863" algn="l" defTabSz="5014913" rtl="0" eaLnBrk="0" fontAlgn="base" hangingPunct="0">
        <a:spcBef>
          <a:spcPct val="20000"/>
        </a:spcBef>
        <a:spcAft>
          <a:spcPct val="0"/>
        </a:spcAft>
        <a:buFont typeface="Arial" charset="0"/>
        <a:buChar char="–"/>
        <a:defRPr sz="15400" kern="1200">
          <a:solidFill>
            <a:schemeClr val="tx1"/>
          </a:solidFill>
          <a:latin typeface="+mn-lt"/>
          <a:ea typeface="+mn-ea"/>
          <a:cs typeface="+mn-cs"/>
        </a:defRPr>
      </a:lvl2pPr>
      <a:lvl3pPr marL="6269038" indent="-1252538" algn="l" defTabSz="5014913" rtl="0" eaLnBrk="0" fontAlgn="base" hangingPunct="0">
        <a:spcBef>
          <a:spcPct val="20000"/>
        </a:spcBef>
        <a:spcAft>
          <a:spcPct val="0"/>
        </a:spcAft>
        <a:buFont typeface="Arial" charset="0"/>
        <a:buChar char="•"/>
        <a:defRPr sz="13200" kern="1200">
          <a:solidFill>
            <a:schemeClr val="tx1"/>
          </a:solidFill>
          <a:latin typeface="+mn-lt"/>
          <a:ea typeface="+mn-ea"/>
          <a:cs typeface="+mn-cs"/>
        </a:defRPr>
      </a:lvl3pPr>
      <a:lvl4pPr marL="877728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4pPr>
      <a:lvl5pPr marL="11285538" indent="-1252538" algn="l" defTabSz="5014913" rtl="0" eaLnBrk="0" fontAlgn="base" hangingPunct="0">
        <a:spcBef>
          <a:spcPct val="20000"/>
        </a:spcBef>
        <a:spcAft>
          <a:spcPct val="0"/>
        </a:spcAft>
        <a:buFont typeface="Arial" charset="0"/>
        <a:buChar char="»"/>
        <a:defRPr sz="11000" kern="1200">
          <a:solidFill>
            <a:schemeClr val="tx1"/>
          </a:solidFill>
          <a:latin typeface="+mn-lt"/>
          <a:ea typeface="+mn-ea"/>
          <a:cs typeface="+mn-cs"/>
        </a:defRPr>
      </a:lvl5pPr>
      <a:lvl6pPr marL="13793688"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6pPr>
      <a:lvl7pPr marL="16301630"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7pPr>
      <a:lvl8pPr marL="18809574"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8pPr>
      <a:lvl9pPr marL="21317516" indent="-1253972" algn="l" defTabSz="5015886" rtl="0" eaLnBrk="1" latinLnBrk="0" hangingPunct="1">
        <a:spcBef>
          <a:spcPct val="20000"/>
        </a:spcBef>
        <a:buFont typeface="Arial" pitchFamily="34" charset="0"/>
        <a:buChar char="•"/>
        <a:defRPr sz="11000" kern="1200">
          <a:solidFill>
            <a:schemeClr val="tx1"/>
          </a:solidFill>
          <a:latin typeface="+mn-lt"/>
          <a:ea typeface="+mn-ea"/>
          <a:cs typeface="+mn-cs"/>
        </a:defRPr>
      </a:lvl9pPr>
    </p:bodyStyle>
    <p:otherStyle>
      <a:defPPr>
        <a:defRPr lang="en-US"/>
      </a:defPPr>
      <a:lvl1pPr marL="0" algn="l" defTabSz="5015886" rtl="0" eaLnBrk="1" latinLnBrk="0" hangingPunct="1">
        <a:defRPr sz="9800" kern="1200">
          <a:solidFill>
            <a:schemeClr val="tx1"/>
          </a:solidFill>
          <a:latin typeface="+mn-lt"/>
          <a:ea typeface="+mn-ea"/>
          <a:cs typeface="+mn-cs"/>
        </a:defRPr>
      </a:lvl1pPr>
      <a:lvl2pPr marL="2507944" algn="l" defTabSz="5015886" rtl="0" eaLnBrk="1" latinLnBrk="0" hangingPunct="1">
        <a:defRPr sz="9800" kern="1200">
          <a:solidFill>
            <a:schemeClr val="tx1"/>
          </a:solidFill>
          <a:latin typeface="+mn-lt"/>
          <a:ea typeface="+mn-ea"/>
          <a:cs typeface="+mn-cs"/>
        </a:defRPr>
      </a:lvl2pPr>
      <a:lvl3pPr marL="5015886" algn="l" defTabSz="5015886" rtl="0" eaLnBrk="1" latinLnBrk="0" hangingPunct="1">
        <a:defRPr sz="9800" kern="1200">
          <a:solidFill>
            <a:schemeClr val="tx1"/>
          </a:solidFill>
          <a:latin typeface="+mn-lt"/>
          <a:ea typeface="+mn-ea"/>
          <a:cs typeface="+mn-cs"/>
        </a:defRPr>
      </a:lvl3pPr>
      <a:lvl4pPr marL="7523830" algn="l" defTabSz="5015886" rtl="0" eaLnBrk="1" latinLnBrk="0" hangingPunct="1">
        <a:defRPr sz="9800" kern="1200">
          <a:solidFill>
            <a:schemeClr val="tx1"/>
          </a:solidFill>
          <a:latin typeface="+mn-lt"/>
          <a:ea typeface="+mn-ea"/>
          <a:cs typeface="+mn-cs"/>
        </a:defRPr>
      </a:lvl4pPr>
      <a:lvl5pPr marL="10031772" algn="l" defTabSz="5015886" rtl="0" eaLnBrk="1" latinLnBrk="0" hangingPunct="1">
        <a:defRPr sz="9800" kern="1200">
          <a:solidFill>
            <a:schemeClr val="tx1"/>
          </a:solidFill>
          <a:latin typeface="+mn-lt"/>
          <a:ea typeface="+mn-ea"/>
          <a:cs typeface="+mn-cs"/>
        </a:defRPr>
      </a:lvl5pPr>
      <a:lvl6pPr marL="12539716" algn="l" defTabSz="5015886" rtl="0" eaLnBrk="1" latinLnBrk="0" hangingPunct="1">
        <a:defRPr sz="9800" kern="1200">
          <a:solidFill>
            <a:schemeClr val="tx1"/>
          </a:solidFill>
          <a:latin typeface="+mn-lt"/>
          <a:ea typeface="+mn-ea"/>
          <a:cs typeface="+mn-cs"/>
        </a:defRPr>
      </a:lvl6pPr>
      <a:lvl7pPr marL="15047660" algn="l" defTabSz="5015886" rtl="0" eaLnBrk="1" latinLnBrk="0" hangingPunct="1">
        <a:defRPr sz="9800" kern="1200">
          <a:solidFill>
            <a:schemeClr val="tx1"/>
          </a:solidFill>
          <a:latin typeface="+mn-lt"/>
          <a:ea typeface="+mn-ea"/>
          <a:cs typeface="+mn-cs"/>
        </a:defRPr>
      </a:lvl7pPr>
      <a:lvl8pPr marL="17555602" algn="l" defTabSz="5015886" rtl="0" eaLnBrk="1" latinLnBrk="0" hangingPunct="1">
        <a:defRPr sz="9800" kern="1200">
          <a:solidFill>
            <a:schemeClr val="tx1"/>
          </a:solidFill>
          <a:latin typeface="+mn-lt"/>
          <a:ea typeface="+mn-ea"/>
          <a:cs typeface="+mn-cs"/>
        </a:defRPr>
      </a:lvl8pPr>
      <a:lvl9pPr marL="20063546" algn="l" defTabSz="5015886" rtl="0" eaLnBrk="1" latinLnBrk="0" hangingPunct="1">
        <a:defRPr sz="9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jpeg"/><Relationship Id="rId5" Type="http://schemas.openxmlformats.org/officeDocument/2006/relationships/image" Target="../media/image4.PNG"/><Relationship Id="rId15" Type="http://schemas.openxmlformats.org/officeDocument/2006/relationships/image" Target="../media/image14.jpeg"/><Relationship Id="rId10" Type="http://schemas.openxmlformats.org/officeDocument/2006/relationships/image" Target="../media/image9.jpeg"/><Relationship Id="rId4" Type="http://schemas.openxmlformats.org/officeDocument/2006/relationships/image" Target="../media/image3.jpeg"/><Relationship Id="rId9" Type="http://schemas.openxmlformats.org/officeDocument/2006/relationships/image" Target="../media/image8.jpeg"/><Relationship Id="rId1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115123" y="7183046"/>
            <a:ext cx="11732948" cy="14931534"/>
          </a:xfrm>
        </p:spPr>
        <p:txBody>
          <a:bodyPr/>
          <a:lstStyle/>
          <a:p>
            <a:pPr algn="just"/>
            <a:r>
              <a:rPr lang="en-US" sz="3600" dirty="0">
                <a:solidFill>
                  <a:schemeClr val="bg1"/>
                </a:solidFill>
              </a:rPr>
              <a:t>The terrain surface plays a critical role in modeling geomorphic, hydrologic, atmospheric, and ecological processes. Understanding the terrain surface can guide realistic characterization of these processes. Projection of terrain features into a planar surface leads to some distortion in the geometry of terrain elements. Generally, for a Digital Elevation Model (DEM), distance, perimeter and area are underestimated in comparison to actual measurements, due to within pixel variations in slope and curvature. This matter is ignored in most terrain-based GIS analysis. This research employs realistic surface geometries of terrain for a more accurate and precise mapping of streams from </a:t>
            </a:r>
            <a:r>
              <a:rPr lang="en-US" sz="3600" dirty="0" err="1">
                <a:solidFill>
                  <a:schemeClr val="bg1"/>
                </a:solidFill>
              </a:rPr>
              <a:t>DEMs.</a:t>
            </a:r>
            <a:r>
              <a:rPr lang="en-US" sz="3600" dirty="0">
                <a:solidFill>
                  <a:schemeClr val="bg1"/>
                </a:solidFill>
              </a:rPr>
              <a:t> The flow accumulation model, which employs planar area to delineate the upstream drainage area of each pixel, is the predominant approach for extracting streams from DEM. One key weakness of this approach is that the two-dimensional method used for calculating area does not account for the slope and curvature of the terrain and precious information is lost. This </a:t>
            </a:r>
            <a:r>
              <a:rPr lang="en-US" sz="3600" dirty="0" smtClean="0">
                <a:solidFill>
                  <a:schemeClr val="bg1"/>
                </a:solidFill>
              </a:rPr>
              <a:t>research presents </a:t>
            </a:r>
            <a:r>
              <a:rPr lang="en-US" sz="3600" dirty="0">
                <a:solidFill>
                  <a:schemeClr val="bg1"/>
                </a:solidFill>
              </a:rPr>
              <a:t>one possible strategy for the incorporation of surface area into a flow accumulation matrix. This approach substitutes calculation of upstream surface area instead of planar area.</a:t>
            </a:r>
            <a:endParaRPr lang="en-US" dirty="0"/>
          </a:p>
        </p:txBody>
      </p:sp>
      <p:sp>
        <p:nvSpPr>
          <p:cNvPr id="3" name="Text Placeholder 2"/>
          <p:cNvSpPr>
            <a:spLocks noGrp="1"/>
          </p:cNvSpPr>
          <p:nvPr>
            <p:ph type="body" sz="quarter" idx="11"/>
          </p:nvPr>
        </p:nvSpPr>
        <p:spPr>
          <a:xfrm>
            <a:off x="1383620" y="5632829"/>
            <a:ext cx="11195954"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Abstract</a:t>
            </a:r>
            <a:endParaRPr lang="en-US" sz="32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Text Placeholder 6"/>
          <p:cNvSpPr>
            <a:spLocks noGrp="1"/>
          </p:cNvSpPr>
          <p:nvPr>
            <p:ph type="body" sz="quarter" idx="22"/>
          </p:nvPr>
        </p:nvSpPr>
        <p:spPr>
          <a:xfrm>
            <a:off x="14004758" y="5613347"/>
            <a:ext cx="23293137"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Surface Area Calculation</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9" name="Text Placeholder 8"/>
          <p:cNvSpPr>
            <a:spLocks noGrp="1"/>
          </p:cNvSpPr>
          <p:nvPr>
            <p:ph type="body" sz="quarter" idx="24"/>
          </p:nvPr>
        </p:nvSpPr>
        <p:spPr>
          <a:xfrm>
            <a:off x="13966684" y="10883644"/>
            <a:ext cx="23293137"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Results</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0" name="Text Placeholder 9"/>
          <p:cNvSpPr>
            <a:spLocks noGrp="1"/>
          </p:cNvSpPr>
          <p:nvPr>
            <p:ph type="body" sz="quarter" idx="25"/>
          </p:nvPr>
        </p:nvSpPr>
        <p:spPr>
          <a:xfrm>
            <a:off x="38723078" y="5609018"/>
            <a:ext cx="11039533"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Conclusion</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1" name="Text Placeholder 10"/>
          <p:cNvSpPr>
            <a:spLocks noGrp="1"/>
          </p:cNvSpPr>
          <p:nvPr>
            <p:ph type="body" sz="quarter" idx="26"/>
          </p:nvPr>
        </p:nvSpPr>
        <p:spPr>
          <a:xfrm>
            <a:off x="38739051" y="7000664"/>
            <a:ext cx="7610391" cy="8714447"/>
          </a:xfrm>
        </p:spPr>
        <p:txBody>
          <a:bodyPr/>
          <a:lstStyle/>
          <a:p>
            <a:pPr algn="just"/>
            <a:r>
              <a:rPr lang="en-US" dirty="0">
                <a:solidFill>
                  <a:schemeClr val="bg1"/>
                </a:solidFill>
              </a:rPr>
              <a:t>Terrain is currently modeled in a grid of pixels, assuming that elevation values are constant within any single pixel of a Digital Elevation Model (DEM) (‘rigid pixel’ paradigm). The assumption of rigid pixels generates basic spatial measurements that are in fact imprecise. In truth, terrain can bend, twist and undulate within each pixel, more similar to a continuous and flexible fabric. In this research the flow accumulation is adjusted based on the surface area, and the results illustrate that amount of imprecision </a:t>
            </a:r>
            <a:r>
              <a:rPr lang="en-US" dirty="0" smtClean="0">
                <a:solidFill>
                  <a:schemeClr val="bg1"/>
                </a:solidFill>
              </a:rPr>
              <a:t>depends on the terrain type and DEM resolution. </a:t>
            </a:r>
            <a:r>
              <a:rPr lang="en-US" dirty="0">
                <a:solidFill>
                  <a:schemeClr val="bg1"/>
                </a:solidFill>
              </a:rPr>
              <a:t>The imprecision </a:t>
            </a:r>
            <a:r>
              <a:rPr lang="en-US" dirty="0" smtClean="0">
                <a:solidFill>
                  <a:schemeClr val="bg1"/>
                </a:solidFill>
              </a:rPr>
              <a:t>can be ignored for flat terrains and/or fine resolution </a:t>
            </a:r>
            <a:r>
              <a:rPr lang="en-US" dirty="0" err="1" smtClean="0">
                <a:solidFill>
                  <a:schemeClr val="bg1"/>
                </a:solidFill>
              </a:rPr>
              <a:t>DEMs.</a:t>
            </a:r>
            <a:r>
              <a:rPr lang="en-US" dirty="0" smtClean="0">
                <a:solidFill>
                  <a:schemeClr val="bg1"/>
                </a:solidFill>
              </a:rPr>
              <a:t> </a:t>
            </a:r>
            <a:r>
              <a:rPr lang="en-US" dirty="0">
                <a:solidFill>
                  <a:schemeClr val="bg1"/>
                </a:solidFill>
              </a:rPr>
              <a:t>But, surface adjustment becomes more important at coarser </a:t>
            </a:r>
            <a:r>
              <a:rPr lang="en-US" dirty="0" smtClean="0">
                <a:solidFill>
                  <a:schemeClr val="bg1"/>
                </a:solidFill>
              </a:rPr>
              <a:t>resolutions or rugged or rough terrains.</a:t>
            </a:r>
            <a:endParaRPr lang="en-US" dirty="0">
              <a:solidFill>
                <a:schemeClr val="bg1"/>
              </a:solidFill>
            </a:endParaRPr>
          </a:p>
        </p:txBody>
      </p:sp>
      <p:sp>
        <p:nvSpPr>
          <p:cNvPr id="13" name="Text Placeholder 12"/>
          <p:cNvSpPr>
            <a:spLocks noGrp="1"/>
          </p:cNvSpPr>
          <p:nvPr>
            <p:ph type="body" sz="quarter" idx="28"/>
          </p:nvPr>
        </p:nvSpPr>
        <p:spPr>
          <a:xfrm>
            <a:off x="38475383" y="17112990"/>
            <a:ext cx="11492122" cy="7310986"/>
          </a:xfrm>
        </p:spPr>
        <p:txBody>
          <a:bodyPr/>
          <a:lstStyle/>
          <a:p>
            <a:pPr marL="457200" indent="-457200" algn="just">
              <a:buFont typeface="Arial" panose="020B0604020202020204" pitchFamily="34" charset="0"/>
              <a:buChar char="•"/>
            </a:pPr>
            <a:r>
              <a:rPr lang="en-US" sz="2900" dirty="0">
                <a:solidFill>
                  <a:schemeClr val="bg1"/>
                </a:solidFill>
              </a:rPr>
              <a:t>We will examine the effects of surface adjusted terrain </a:t>
            </a:r>
            <a:r>
              <a:rPr lang="en-US" sz="2900" dirty="0" smtClean="0">
                <a:solidFill>
                  <a:schemeClr val="bg1"/>
                </a:solidFill>
              </a:rPr>
              <a:t>on extracted streams under </a:t>
            </a:r>
            <a:r>
              <a:rPr lang="en-US" sz="2900" dirty="0">
                <a:solidFill>
                  <a:schemeClr val="bg1"/>
                </a:solidFill>
              </a:rPr>
              <a:t>varying topographic conditions (flat vs. steep slopes, smooth and vs. rough terrain), precipitation regimes (humid, dry, transitional) and </a:t>
            </a:r>
            <a:r>
              <a:rPr lang="en-US" sz="2900" dirty="0" err="1" smtClean="0">
                <a:solidFill>
                  <a:schemeClr val="bg1"/>
                </a:solidFill>
              </a:rPr>
              <a:t>landuse</a:t>
            </a:r>
            <a:r>
              <a:rPr lang="en-US" sz="2900" dirty="0" smtClean="0">
                <a:solidFill>
                  <a:schemeClr val="bg1"/>
                </a:solidFill>
              </a:rPr>
              <a:t> </a:t>
            </a:r>
            <a:r>
              <a:rPr lang="en-US" sz="2900" dirty="0">
                <a:solidFill>
                  <a:schemeClr val="bg1"/>
                </a:solidFill>
              </a:rPr>
              <a:t>(developed, cultivated, natural) found across 10-15 study areas in the U.S., where DEMs at a range of resolutions and </a:t>
            </a:r>
            <a:r>
              <a:rPr lang="en-US" sz="2900" dirty="0" smtClean="0">
                <a:solidFill>
                  <a:schemeClr val="bg1"/>
                </a:solidFill>
              </a:rPr>
              <a:t>LiDAR </a:t>
            </a:r>
            <a:r>
              <a:rPr lang="en-US" sz="2900" dirty="0">
                <a:solidFill>
                  <a:schemeClr val="bg1"/>
                </a:solidFill>
              </a:rPr>
              <a:t>data are available. </a:t>
            </a:r>
          </a:p>
          <a:p>
            <a:pPr marL="457200" indent="-457200" algn="just">
              <a:buFont typeface="Arial" panose="020B0604020202020204" pitchFamily="34" charset="0"/>
              <a:buChar char="•"/>
            </a:pPr>
            <a:r>
              <a:rPr lang="en-US" sz="2900" dirty="0" smtClean="0">
                <a:solidFill>
                  <a:schemeClr val="bg1"/>
                </a:solidFill>
              </a:rPr>
              <a:t>The </a:t>
            </a:r>
            <a:r>
              <a:rPr lang="en-US" sz="2900" dirty="0">
                <a:solidFill>
                  <a:schemeClr val="bg1"/>
                </a:solidFill>
              </a:rPr>
              <a:t>plan curvature influences convergence and divergence of </a:t>
            </a:r>
            <a:r>
              <a:rPr lang="en-US" sz="2900" dirty="0" smtClean="0">
                <a:solidFill>
                  <a:schemeClr val="bg1"/>
                </a:solidFill>
              </a:rPr>
              <a:t>flow and the </a:t>
            </a:r>
            <a:r>
              <a:rPr lang="en-US" sz="2900" dirty="0">
                <a:solidFill>
                  <a:schemeClr val="bg1"/>
                </a:solidFill>
              </a:rPr>
              <a:t>profile curvature affects the acceleration and deceleration of </a:t>
            </a:r>
            <a:r>
              <a:rPr lang="en-US" sz="2900" dirty="0" smtClean="0">
                <a:solidFill>
                  <a:schemeClr val="bg1"/>
                </a:solidFill>
              </a:rPr>
              <a:t>flow. Analyzing the curvature of pixels in a catchment and its relation to the streams is </a:t>
            </a:r>
            <a:r>
              <a:rPr lang="en-US" sz="2900" dirty="0" smtClean="0">
                <a:solidFill>
                  <a:schemeClr val="bg1"/>
                </a:solidFill>
              </a:rPr>
              <a:t>considered as the </a:t>
            </a:r>
            <a:r>
              <a:rPr lang="en-US" sz="2900" dirty="0" smtClean="0">
                <a:solidFill>
                  <a:schemeClr val="bg1"/>
                </a:solidFill>
              </a:rPr>
              <a:t>next step of this research. For example, </a:t>
            </a:r>
            <a:r>
              <a:rPr lang="en-US" sz="2900" dirty="0" smtClean="0">
                <a:solidFill>
                  <a:schemeClr val="bg1"/>
                </a:solidFill>
              </a:rPr>
              <a:t>our preliminary results show that the mean and sum </a:t>
            </a:r>
            <a:r>
              <a:rPr lang="en-US" sz="2900" dirty="0" smtClean="0">
                <a:solidFill>
                  <a:schemeClr val="bg1"/>
                </a:solidFill>
              </a:rPr>
              <a:t>of </a:t>
            </a:r>
            <a:r>
              <a:rPr lang="en-US" sz="2900" dirty="0" smtClean="0">
                <a:solidFill>
                  <a:schemeClr val="bg1"/>
                </a:solidFill>
              </a:rPr>
              <a:t>curvature in a catchment can be used to identify missing channels and headwaters.</a:t>
            </a:r>
            <a:endParaRPr lang="en-US" sz="2900" dirty="0">
              <a:solidFill>
                <a:schemeClr val="bg1"/>
              </a:solidFill>
            </a:endParaRPr>
          </a:p>
        </p:txBody>
      </p:sp>
      <p:sp>
        <p:nvSpPr>
          <p:cNvPr id="14" name="Text Placeholder 13"/>
          <p:cNvSpPr>
            <a:spLocks noGrp="1"/>
          </p:cNvSpPr>
          <p:nvPr>
            <p:ph type="body" sz="quarter" idx="29"/>
          </p:nvPr>
        </p:nvSpPr>
        <p:spPr>
          <a:xfrm>
            <a:off x="38723081" y="27593201"/>
            <a:ext cx="11039533"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Acknowledgments</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5" name="Text Placeholder 14"/>
          <p:cNvSpPr>
            <a:spLocks noGrp="1"/>
          </p:cNvSpPr>
          <p:nvPr>
            <p:ph type="body" sz="quarter" idx="30"/>
          </p:nvPr>
        </p:nvSpPr>
        <p:spPr>
          <a:xfrm>
            <a:off x="38718275" y="29061171"/>
            <a:ext cx="5718357" cy="2743582"/>
          </a:xfrm>
        </p:spPr>
        <p:txBody>
          <a:bodyPr/>
          <a:lstStyle/>
          <a:p>
            <a:r>
              <a:rPr lang="en-US" sz="2400" dirty="0">
                <a:solidFill>
                  <a:schemeClr val="bg1"/>
                </a:solidFill>
              </a:rPr>
              <a:t>We would like to acknowledge Lawrence V </a:t>
            </a:r>
            <a:r>
              <a:rPr lang="en-US" sz="2400" dirty="0" err="1">
                <a:solidFill>
                  <a:schemeClr val="bg1"/>
                </a:solidFill>
              </a:rPr>
              <a:t>Stanislawski</a:t>
            </a:r>
            <a:r>
              <a:rPr lang="en-US" sz="2400" dirty="0">
                <a:solidFill>
                  <a:schemeClr val="bg1"/>
                </a:solidFill>
              </a:rPr>
              <a:t>, </a:t>
            </a:r>
            <a:r>
              <a:rPr lang="en-US" sz="2400" dirty="0" smtClean="0">
                <a:solidFill>
                  <a:schemeClr val="bg1"/>
                </a:solidFill>
              </a:rPr>
              <a:t>researcher </a:t>
            </a:r>
            <a:r>
              <a:rPr lang="en-US" sz="2400" dirty="0">
                <a:solidFill>
                  <a:schemeClr val="bg1"/>
                </a:solidFill>
              </a:rPr>
              <a:t>of Center of Excellence for Geospatial Information Science at U.S. Geological Survey, for providing us with the data.</a:t>
            </a:r>
          </a:p>
        </p:txBody>
      </p:sp>
      <p:sp>
        <p:nvSpPr>
          <p:cNvPr id="16" name="Text Placeholder 15"/>
          <p:cNvSpPr>
            <a:spLocks noGrp="1"/>
          </p:cNvSpPr>
          <p:nvPr>
            <p:ph type="body" sz="quarter" idx="150"/>
          </p:nvPr>
        </p:nvSpPr>
        <p:spPr>
          <a:xfrm>
            <a:off x="6572466" y="3366756"/>
            <a:ext cx="37739782" cy="1280160"/>
          </a:xfrm>
        </p:spPr>
        <p:txBody>
          <a:bodyPr>
            <a:normAutofit/>
          </a:bodyPr>
          <a:lstStyle/>
          <a:p>
            <a:r>
              <a:rPr lang="en-US" sz="7200" b="1" i="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Meridian Lab, Department of Geography, University of Colorado-Boulder</a:t>
            </a:r>
          </a:p>
          <a:p>
            <a:endParaRPr lang="en-US" dirty="0"/>
          </a:p>
        </p:txBody>
      </p:sp>
      <p:sp>
        <p:nvSpPr>
          <p:cNvPr id="17" name="Text Placeholder 16"/>
          <p:cNvSpPr>
            <a:spLocks noGrp="1"/>
          </p:cNvSpPr>
          <p:nvPr>
            <p:ph type="body" sz="quarter" idx="151"/>
          </p:nvPr>
        </p:nvSpPr>
        <p:spPr>
          <a:xfrm>
            <a:off x="6304684" y="1845348"/>
            <a:ext cx="37739782" cy="1280160"/>
          </a:xfrm>
        </p:spPr>
        <p:txBody>
          <a:bodyPr>
            <a:no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Mehran Ghandehari, Barbara P. </a:t>
            </a:r>
            <a:r>
              <a:rPr lang="en-US" b="1" dirty="0" err="1">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rPr>
              <a:t>Buttenfield</a:t>
            </a: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sp>
        <p:nvSpPr>
          <p:cNvPr id="18" name="Text Placeholder 17"/>
          <p:cNvSpPr>
            <a:spLocks noGrp="1"/>
          </p:cNvSpPr>
          <p:nvPr>
            <p:ph type="body" sz="quarter" idx="153"/>
          </p:nvPr>
        </p:nvSpPr>
        <p:spPr>
          <a:xfrm>
            <a:off x="5143500" y="400213"/>
            <a:ext cx="40062150" cy="1637973"/>
          </a:xfrm>
        </p:spPr>
        <p:txBody>
          <a:bodyPr>
            <a:noAutofit/>
          </a:bodyPr>
          <a:lstStyle/>
          <a:p>
            <a:r>
              <a:rPr lang="en-US" sz="9600" b="1" dirty="0"/>
              <a:t>Hydrologic Flow Accumulation Modeling Using Surface Area</a:t>
            </a:r>
            <a:endParaRPr lang="en-US" sz="9600" dirty="0"/>
          </a:p>
          <a:p>
            <a:endParaRPr lang="en-US" sz="9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mn-lt"/>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5438" t="20203" r="33875" b="24497"/>
          <a:stretch/>
        </p:blipFill>
        <p:spPr>
          <a:xfrm>
            <a:off x="0" y="0"/>
            <a:ext cx="3980329" cy="4632472"/>
          </a:xfrm>
          <a:prstGeom prst="rect">
            <a:avLst/>
          </a:prstGeom>
        </p:spPr>
      </p:pic>
      <p:pic>
        <p:nvPicPr>
          <p:cNvPr id="20" name="Picture 5" descr="Logoset 2 for babs Meridian PSU UCSB.jpg"/>
          <p:cNvPicPr>
            <a:picLocks noChangeAspect="1"/>
          </p:cNvPicPr>
          <p:nvPr/>
        </p:nvPicPr>
        <p:blipFill>
          <a:blip r:embed="rId4">
            <a:extLst>
              <a:ext uri="{28A0092B-C50C-407E-A947-70E740481C1C}">
                <a14:useLocalDpi xmlns:a14="http://schemas.microsoft.com/office/drawing/2010/main" val="0"/>
              </a:ext>
            </a:extLst>
          </a:blip>
          <a:srcRect l="10918" t="10349" r="12663" b="60349"/>
          <a:stretch>
            <a:fillRect/>
          </a:stretch>
        </p:blipFill>
        <p:spPr bwMode="auto">
          <a:xfrm>
            <a:off x="46634399" y="373181"/>
            <a:ext cx="4209183" cy="4259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Placeholder 12"/>
          <p:cNvSpPr>
            <a:spLocks noGrp="1"/>
          </p:cNvSpPr>
          <p:nvPr>
            <p:ph type="body" sz="quarter" idx="28"/>
          </p:nvPr>
        </p:nvSpPr>
        <p:spPr>
          <a:xfrm>
            <a:off x="38634351" y="25644533"/>
            <a:ext cx="11336849" cy="2128029"/>
          </a:xfrm>
        </p:spPr>
        <p:txBody>
          <a:bodyPr/>
          <a:lstStyle/>
          <a:p>
            <a:pPr marL="342900" indent="-342900" algn="just">
              <a:buFont typeface="Arial" panose="020B0604020202020204" pitchFamily="34" charset="0"/>
              <a:buChar char="•"/>
            </a:pPr>
            <a:r>
              <a:rPr lang="en-US" sz="2000" dirty="0" err="1">
                <a:solidFill>
                  <a:schemeClr val="bg1"/>
                </a:solidFill>
              </a:rPr>
              <a:t>Jenness</a:t>
            </a:r>
            <a:r>
              <a:rPr lang="en-US" sz="2000" dirty="0">
                <a:solidFill>
                  <a:schemeClr val="bg1"/>
                </a:solidFill>
              </a:rPr>
              <a:t>, J. S. (2004). Calculating landscape surface area from digital elevation models. Wildlife Society Bulletin, 32(3), 829-839. </a:t>
            </a:r>
          </a:p>
          <a:p>
            <a:pPr marL="342900" indent="-342900" algn="just">
              <a:buFont typeface="Arial" panose="020B0604020202020204" pitchFamily="34" charset="0"/>
              <a:buChar char="•"/>
            </a:pPr>
            <a:r>
              <a:rPr lang="en-US" sz="2000" dirty="0" err="1" smtClean="0">
                <a:solidFill>
                  <a:schemeClr val="bg1"/>
                </a:solidFill>
              </a:rPr>
              <a:t>Stanislawski</a:t>
            </a:r>
            <a:r>
              <a:rPr lang="en-US" sz="2000" dirty="0">
                <a:solidFill>
                  <a:schemeClr val="bg1"/>
                </a:solidFill>
              </a:rPr>
              <a:t>, L. V., </a:t>
            </a:r>
            <a:r>
              <a:rPr lang="en-US" sz="2000" dirty="0" err="1">
                <a:solidFill>
                  <a:schemeClr val="bg1"/>
                </a:solidFill>
              </a:rPr>
              <a:t>Buttenfield</a:t>
            </a:r>
            <a:r>
              <a:rPr lang="en-US" sz="2000" dirty="0">
                <a:solidFill>
                  <a:schemeClr val="bg1"/>
                </a:solidFill>
              </a:rPr>
              <a:t>, B. P., &amp; </a:t>
            </a:r>
            <a:r>
              <a:rPr lang="en-US" sz="2000" dirty="0" err="1">
                <a:solidFill>
                  <a:schemeClr val="bg1"/>
                </a:solidFill>
              </a:rPr>
              <a:t>Doumbouya</a:t>
            </a:r>
            <a:r>
              <a:rPr lang="en-US" sz="2000" dirty="0">
                <a:solidFill>
                  <a:schemeClr val="bg1"/>
                </a:solidFill>
              </a:rPr>
              <a:t>, A. (2015). A rapid approach for automated comparison of independently derived stream networks. Cartography and Geographic Information Science, 42(5), 435-448. </a:t>
            </a:r>
          </a:p>
        </p:txBody>
      </p:sp>
      <p:sp>
        <p:nvSpPr>
          <p:cNvPr id="31" name="Text Placeholder 9"/>
          <p:cNvSpPr>
            <a:spLocks noGrp="1"/>
          </p:cNvSpPr>
          <p:nvPr>
            <p:ph type="body" sz="quarter" idx="25"/>
          </p:nvPr>
        </p:nvSpPr>
        <p:spPr>
          <a:xfrm>
            <a:off x="38722921" y="15693564"/>
            <a:ext cx="11039533"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Future Work</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2" name="Text Placeholder 9"/>
          <p:cNvSpPr>
            <a:spLocks noGrp="1"/>
          </p:cNvSpPr>
          <p:nvPr>
            <p:ph type="body" sz="quarter" idx="25"/>
          </p:nvPr>
        </p:nvSpPr>
        <p:spPr>
          <a:xfrm>
            <a:off x="38783010" y="24108855"/>
            <a:ext cx="11039533" cy="1565254"/>
          </a:xfrm>
          <a:solidFill>
            <a:schemeClr val="bg2">
              <a:lumMod val="10000"/>
            </a:schemeClr>
          </a:solidFill>
        </p:spPr>
        <p:style>
          <a:lnRef idx="0">
            <a:schemeClr val="accent4"/>
          </a:lnRef>
          <a:fillRef idx="3">
            <a:schemeClr val="accent4"/>
          </a:fillRef>
          <a:effectRef idx="3">
            <a:schemeClr val="accent4"/>
          </a:effectRef>
          <a:fontRef idx="minor">
            <a:schemeClr val="lt1"/>
          </a:fontRef>
        </p:style>
        <p:txBody>
          <a:bodyPr wrap="square" lIns="104498" tIns="104498" rIns="104498" bIns="104498" anchor="ctr" anchorCtr="0">
            <a:spAutoFit/>
          </a:bodyPr>
          <a:lstStyle/>
          <a:p>
            <a:r>
              <a:rPr lang="en-US" sz="8800" u="none"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References</a:t>
            </a:r>
            <a:endParaRPr lang="en-US" sz="8800" u="none"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graphicFrame>
        <p:nvGraphicFramePr>
          <p:cNvPr id="79" name="Content Placeholder 19"/>
          <p:cNvGraphicFramePr>
            <a:graphicFrameLocks/>
          </p:cNvGraphicFramePr>
          <p:nvPr>
            <p:extLst>
              <p:ext uri="{D42A27DB-BD31-4B8C-83A1-F6EECF244321}">
                <p14:modId xmlns:p14="http://schemas.microsoft.com/office/powerpoint/2010/main" val="2801400698"/>
              </p:ext>
            </p:extLst>
          </p:nvPr>
        </p:nvGraphicFramePr>
        <p:xfrm>
          <a:off x="14195505" y="12781933"/>
          <a:ext cx="23038219" cy="7584047"/>
        </p:xfrm>
        <a:graphic>
          <a:graphicData uri="http://schemas.openxmlformats.org/drawingml/2006/table">
            <a:tbl>
              <a:tblPr firstRow="1" bandRow="1">
                <a:tableStyleId>{F5AB1C69-6EDB-4FF4-983F-18BD219EF322}</a:tableStyleId>
              </a:tblPr>
              <a:tblGrid>
                <a:gridCol w="23038219"/>
              </a:tblGrid>
              <a:tr h="516616">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800" b="1" dirty="0" smtClean="0">
                          <a:solidFill>
                            <a:schemeClr val="lt1"/>
                          </a:solidFill>
                          <a:latin typeface="+mn-lt"/>
                          <a:ea typeface="+mn-ea"/>
                          <a:cs typeface="+mn-cs"/>
                        </a:rPr>
                        <a:t>Case Study 1</a:t>
                      </a:r>
                    </a:p>
                  </a:txBody>
                  <a:tcPr marL="91424" marR="91424" marT="45713" marB="45713"/>
                </a:tc>
              </a:tr>
              <a:tr h="7065901">
                <a:tc>
                  <a:txBody>
                    <a:bodyPr/>
                    <a:lstStyle/>
                    <a:p>
                      <a:pPr marL="0" marR="0" lvl="0" indent="0" algn="l" defTabSz="5015886" rtl="0" eaLnBrk="1" fontAlgn="auto" latinLnBrk="0" hangingPunct="1">
                        <a:lnSpc>
                          <a:spcPct val="100000"/>
                        </a:lnSpc>
                        <a:spcBef>
                          <a:spcPts val="0"/>
                        </a:spcBef>
                        <a:spcAft>
                          <a:spcPts val="0"/>
                        </a:spcAft>
                        <a:buClrTx/>
                        <a:buSzTx/>
                        <a:buFontTx/>
                        <a:buNone/>
                        <a:tabLst/>
                        <a:defRPr/>
                      </a:pPr>
                      <a:r>
                        <a:rPr lang="en-US" sz="2400" dirty="0" smtClean="0">
                          <a:latin typeface="+mn-lt"/>
                          <a:ea typeface="Calibri"/>
                          <a:cs typeface="Calibri"/>
                          <a:sym typeface="Calibri"/>
                        </a:rPr>
                        <a:t>These Figures show the difference between the extracted streams from the </a:t>
                      </a:r>
                      <a:r>
                        <a:rPr lang="en-US" sz="2400" baseline="0" dirty="0" smtClean="0">
                          <a:latin typeface="+mn-lt"/>
                          <a:ea typeface="Calibri"/>
                          <a:cs typeface="Calibri"/>
                          <a:sym typeface="Calibri"/>
                        </a:rPr>
                        <a:t>planar </a:t>
                      </a:r>
                      <a:r>
                        <a:rPr lang="en-US" sz="2400" dirty="0" smtClean="0">
                          <a:latin typeface="+mn-lt"/>
                          <a:ea typeface="Calibri"/>
                          <a:cs typeface="Calibri"/>
                          <a:sym typeface="Calibri"/>
                        </a:rPr>
                        <a:t>flow accumulation and the surface adjusted</a:t>
                      </a:r>
                      <a:r>
                        <a:rPr lang="en-US" sz="2400" baseline="0" dirty="0" smtClean="0">
                          <a:latin typeface="+mn-lt"/>
                          <a:ea typeface="Calibri"/>
                          <a:cs typeface="Calibri"/>
                          <a:sym typeface="Calibri"/>
                        </a:rPr>
                        <a:t> flow accumulation in different terrain </a:t>
                      </a:r>
                      <a:r>
                        <a:rPr lang="en-US" sz="2400" baseline="0" dirty="0" smtClean="0">
                          <a:latin typeface="+mn-lt"/>
                          <a:ea typeface="Calibri"/>
                          <a:cs typeface="Calibri"/>
                          <a:sym typeface="Calibri"/>
                        </a:rPr>
                        <a:t>types (</a:t>
                      </a:r>
                      <a:r>
                        <a:rPr lang="en-US" sz="2400" baseline="0" dirty="0" smtClean="0"/>
                        <a:t>10 meters DEM is used here</a:t>
                      </a:r>
                      <a:r>
                        <a:rPr lang="en-US" sz="2400" baseline="0" dirty="0" smtClean="0">
                          <a:latin typeface="+mn-lt"/>
                          <a:ea typeface="Calibri"/>
                          <a:cs typeface="Calibri"/>
                          <a:sym typeface="Calibri"/>
                        </a:rPr>
                        <a:t>). </a:t>
                      </a:r>
                      <a:r>
                        <a:rPr lang="en-US" sz="2400" baseline="0" dirty="0" smtClean="0">
                          <a:latin typeface="+mn-lt"/>
                          <a:ea typeface="Calibri"/>
                          <a:cs typeface="Calibri"/>
                          <a:sym typeface="Calibri"/>
                        </a:rPr>
                        <a:t>The streams extracted form the </a:t>
                      </a:r>
                      <a:r>
                        <a:rPr lang="en-US" sz="2400" dirty="0" smtClean="0">
                          <a:latin typeface="+mn-lt"/>
                          <a:ea typeface="Calibri"/>
                          <a:cs typeface="Calibri"/>
                          <a:sym typeface="Calibri"/>
                        </a:rPr>
                        <a:t>surface adjusted</a:t>
                      </a:r>
                      <a:r>
                        <a:rPr lang="en-US" sz="2400" baseline="0" dirty="0" smtClean="0">
                          <a:latin typeface="+mn-lt"/>
                          <a:ea typeface="Calibri"/>
                          <a:cs typeface="Calibri"/>
                          <a:sym typeface="Calibri"/>
                        </a:rPr>
                        <a:t> flow accumulation are  always longer (the </a:t>
                      </a:r>
                      <a:r>
                        <a:rPr lang="en-US" sz="2400" baseline="0" dirty="0" smtClean="0">
                          <a:latin typeface="+mn-lt"/>
                          <a:ea typeface="Calibri"/>
                          <a:cs typeface="Calibri"/>
                          <a:sym typeface="Calibri"/>
                        </a:rPr>
                        <a:t>increments </a:t>
                      </a:r>
                      <a:r>
                        <a:rPr lang="en-US" sz="2400" baseline="0" dirty="0" smtClean="0">
                          <a:latin typeface="+mn-lt"/>
                          <a:ea typeface="Calibri"/>
                          <a:cs typeface="Calibri"/>
                          <a:sym typeface="Calibri"/>
                        </a:rPr>
                        <a:t>are illustrated by red color in the following figures). </a:t>
                      </a:r>
                      <a:r>
                        <a:rPr lang="en-US" sz="2400" baseline="0" dirty="0" smtClean="0">
                          <a:latin typeface="+mn-lt"/>
                          <a:ea typeface="Calibri"/>
                          <a:cs typeface="Calibri"/>
                          <a:sym typeface="Calibri"/>
                        </a:rPr>
                        <a:t>The </a:t>
                      </a:r>
                      <a:r>
                        <a:rPr lang="en-US" sz="2400" baseline="0" dirty="0" smtClean="0">
                          <a:latin typeface="+mn-lt"/>
                          <a:ea typeface="Calibri"/>
                          <a:cs typeface="Calibri"/>
                          <a:sym typeface="Calibri"/>
                        </a:rPr>
                        <a:t>experiments </a:t>
                      </a:r>
                      <a:r>
                        <a:rPr lang="en-US" sz="2400" baseline="0" dirty="0" smtClean="0">
                          <a:latin typeface="+mn-lt"/>
                          <a:ea typeface="Calibri"/>
                          <a:cs typeface="Calibri"/>
                          <a:sym typeface="Calibri"/>
                        </a:rPr>
                        <a:t>also show </a:t>
                      </a:r>
                      <a:r>
                        <a:rPr lang="en-US" sz="2400" baseline="0" dirty="0" smtClean="0">
                          <a:latin typeface="+mn-lt"/>
                          <a:ea typeface="Calibri"/>
                          <a:cs typeface="Calibri"/>
                          <a:sym typeface="Calibri"/>
                        </a:rPr>
                        <a:t>that surface area is </a:t>
                      </a:r>
                      <a:r>
                        <a:rPr lang="en-US" sz="2400" baseline="0" dirty="0" smtClean="0">
                          <a:latin typeface="+mn-lt"/>
                          <a:ea typeface="Calibri"/>
                          <a:cs typeface="Calibri"/>
                          <a:sym typeface="Calibri"/>
                        </a:rPr>
                        <a:t>larger </a:t>
                      </a:r>
                      <a:r>
                        <a:rPr lang="en-US" sz="2400" baseline="0" dirty="0" smtClean="0">
                          <a:latin typeface="+mn-lt"/>
                          <a:ea typeface="Calibri"/>
                          <a:cs typeface="Calibri"/>
                          <a:sym typeface="Calibri"/>
                        </a:rPr>
                        <a:t>than planar area, and as a result streams extend a little </a:t>
                      </a:r>
                      <a:r>
                        <a:rPr lang="en-US" sz="2400" baseline="0" dirty="0" smtClean="0">
                          <a:latin typeface="+mn-lt"/>
                          <a:ea typeface="Calibri"/>
                          <a:cs typeface="Calibri"/>
                          <a:sym typeface="Calibri"/>
                        </a:rPr>
                        <a:t>bit (.03% and 2.2%  length increase in the </a:t>
                      </a:r>
                      <a:r>
                        <a:rPr lang="en-US" sz="2400" dirty="0" smtClean="0"/>
                        <a:t>HUC10 # 1209020104 and HUC8 # 14050006, </a:t>
                      </a:r>
                      <a:r>
                        <a:rPr lang="en-US" sz="2400" baseline="0" dirty="0" smtClean="0"/>
                        <a:t>respectively</a:t>
                      </a:r>
                      <a:r>
                        <a:rPr lang="en-US" sz="2400" baseline="0" dirty="0" smtClean="0">
                          <a:latin typeface="+mn-lt"/>
                          <a:ea typeface="Calibri"/>
                          <a:cs typeface="Calibri"/>
                          <a:sym typeface="Calibri"/>
                        </a:rPr>
                        <a:t>). </a:t>
                      </a:r>
                      <a:endParaRPr lang="en-US" sz="1800" dirty="0" smtClean="0"/>
                    </a:p>
                  </a:txBody>
                  <a:tcPr marL="91424" marR="91424" marT="45713" marB="45713"/>
                </a:tc>
              </a:tr>
            </a:tbl>
          </a:graphicData>
        </a:graphic>
      </p:graphicFrame>
      <p:graphicFrame>
        <p:nvGraphicFramePr>
          <p:cNvPr id="80" name="Content Placeholder 19"/>
          <p:cNvGraphicFramePr>
            <a:graphicFrameLocks/>
          </p:cNvGraphicFramePr>
          <p:nvPr>
            <p:extLst>
              <p:ext uri="{D42A27DB-BD31-4B8C-83A1-F6EECF244321}">
                <p14:modId xmlns:p14="http://schemas.microsoft.com/office/powerpoint/2010/main" val="3965143589"/>
              </p:ext>
            </p:extLst>
          </p:nvPr>
        </p:nvGraphicFramePr>
        <p:xfrm>
          <a:off x="14195505" y="20468642"/>
          <a:ext cx="11512241" cy="11404132"/>
        </p:xfrm>
        <a:graphic>
          <a:graphicData uri="http://schemas.openxmlformats.org/drawingml/2006/table">
            <a:tbl>
              <a:tblPr firstRow="1" bandRow="1">
                <a:tableStyleId>{5C22544A-7EE6-4342-B048-85BDC9FD1C3A}</a:tableStyleId>
              </a:tblPr>
              <a:tblGrid>
                <a:gridCol w="11512241"/>
              </a:tblGrid>
              <a:tr h="530776">
                <a:tc>
                  <a:txBody>
                    <a:bodyPr/>
                    <a:lstStyle/>
                    <a:p>
                      <a:pPr marL="0" marR="0" indent="0" algn="ctr" defTabSz="914400" eaLnBrk="1" fontAlgn="auto" latinLnBrk="0" hangingPunct="1">
                        <a:lnSpc>
                          <a:spcPct val="100000"/>
                        </a:lnSpc>
                        <a:spcBef>
                          <a:spcPts val="0"/>
                        </a:spcBef>
                        <a:spcAft>
                          <a:spcPts val="0"/>
                        </a:spcAft>
                        <a:buClrTx/>
                        <a:buSzTx/>
                        <a:buFontTx/>
                        <a:buNone/>
                        <a:tabLst/>
                        <a:defRPr/>
                      </a:pPr>
                      <a:r>
                        <a:rPr lang="en-US" sz="2800" b="1" dirty="0" smtClean="0">
                          <a:solidFill>
                            <a:schemeClr val="lt1"/>
                          </a:solidFill>
                          <a:latin typeface="+mn-lt"/>
                          <a:ea typeface="+mn-ea"/>
                          <a:cs typeface="+mn-cs"/>
                        </a:rPr>
                        <a:t>Case Study </a:t>
                      </a:r>
                      <a:r>
                        <a:rPr lang="en-US" sz="2800" b="1" baseline="0" dirty="0" smtClean="0">
                          <a:solidFill>
                            <a:schemeClr val="lt1"/>
                          </a:solidFill>
                          <a:latin typeface="+mn-lt"/>
                          <a:ea typeface="+mn-ea"/>
                          <a:cs typeface="+mn-cs"/>
                        </a:rPr>
                        <a:t> 2</a:t>
                      </a:r>
                      <a:endParaRPr lang="en-US" sz="2800" b="1" dirty="0" smtClean="0">
                        <a:solidFill>
                          <a:schemeClr val="lt1"/>
                        </a:solidFill>
                        <a:latin typeface="+mn-lt"/>
                        <a:ea typeface="+mn-ea"/>
                        <a:cs typeface="+mn-cs"/>
                      </a:endParaRPr>
                    </a:p>
                  </a:txBody>
                  <a:tcPr marL="91424" marR="91424" marT="45713" marB="45713"/>
                </a:tc>
              </a:tr>
              <a:tr h="10873356">
                <a:tc>
                  <a:txBody>
                    <a:bodyPr/>
                    <a:lstStyle/>
                    <a:p>
                      <a:pPr marL="0" marR="0" lvl="0" indent="0" algn="just" defTabSz="5015886" rtl="0" eaLnBrk="1" fontAlgn="auto" latinLnBrk="0" hangingPunct="1">
                        <a:lnSpc>
                          <a:spcPct val="100000"/>
                        </a:lnSpc>
                        <a:spcBef>
                          <a:spcPts val="0"/>
                        </a:spcBef>
                        <a:spcAft>
                          <a:spcPts val="0"/>
                        </a:spcAft>
                        <a:buClrTx/>
                        <a:buSzTx/>
                        <a:buFontTx/>
                        <a:buNone/>
                        <a:tabLst/>
                        <a:defRPr/>
                      </a:pPr>
                      <a:r>
                        <a:rPr lang="en-US" sz="2200" dirty="0" smtClean="0"/>
                        <a:t>I this case study, we calculated the ratio of</a:t>
                      </a:r>
                      <a:r>
                        <a:rPr lang="en-US" sz="2200" baseline="0" dirty="0" smtClean="0"/>
                        <a:t> surface area to planar area, as illustrated in Figure a. The </a:t>
                      </a:r>
                      <a:r>
                        <a:rPr lang="en-US" sz="2200" baseline="0" dirty="0" err="1" smtClean="0"/>
                        <a:t>subbasin</a:t>
                      </a:r>
                      <a:r>
                        <a:rPr lang="en-US" sz="2200" baseline="0" dirty="0" smtClean="0"/>
                        <a:t> is located at the Black Ridge Canyons in Colorado (HUC12 code is 140100051902</a:t>
                      </a:r>
                      <a:r>
                        <a:rPr lang="en-US" sz="2200" baseline="0" dirty="0" smtClean="0"/>
                        <a:t>). 30 meters DEM was used in this case study. </a:t>
                      </a:r>
                      <a:r>
                        <a:rPr lang="en-US" sz="2200" baseline="0" dirty="0" smtClean="0"/>
                        <a:t>Canyon is a steep natural feature, and as you can see in Figure </a:t>
                      </a:r>
                      <a:r>
                        <a:rPr lang="en-US" sz="2200" baseline="0" dirty="0" smtClean="0"/>
                        <a:t>a and b, </a:t>
                      </a:r>
                      <a:r>
                        <a:rPr lang="en-US" sz="2200" baseline="0" dirty="0" smtClean="0"/>
                        <a:t>the </a:t>
                      </a:r>
                      <a:r>
                        <a:rPr lang="en-US" sz="2200" baseline="0" dirty="0" smtClean="0"/>
                        <a:t>area ratio and slope </a:t>
                      </a:r>
                      <a:r>
                        <a:rPr lang="en-US" sz="2200" baseline="0" dirty="0" smtClean="0"/>
                        <a:t>is high. In </a:t>
                      </a:r>
                      <a:r>
                        <a:rPr lang="en-US" sz="2200" baseline="0" dirty="0" smtClean="0"/>
                        <a:t>Figure c </a:t>
                      </a:r>
                      <a:r>
                        <a:rPr lang="en-US" sz="2200" baseline="0" dirty="0" smtClean="0"/>
                        <a:t>and </a:t>
                      </a:r>
                      <a:r>
                        <a:rPr lang="en-US" sz="2200" baseline="0" dirty="0" smtClean="0"/>
                        <a:t>d, </a:t>
                      </a:r>
                      <a:r>
                        <a:rPr lang="en-US" sz="2200" baseline="0" dirty="0" smtClean="0"/>
                        <a:t>the </a:t>
                      </a:r>
                      <a:r>
                        <a:rPr lang="en-US" sz="2200" baseline="0" dirty="0" smtClean="0"/>
                        <a:t>red and blue lines </a:t>
                      </a:r>
                      <a:r>
                        <a:rPr lang="en-US" sz="2200" baseline="0" dirty="0" smtClean="0"/>
                        <a:t>are the streams extracted from the surface adjusted flow accumulation and the planar flow accumulation, respectively. </a:t>
                      </a:r>
                      <a:r>
                        <a:rPr lang="en-US" sz="2200" baseline="0" dirty="0" smtClean="0"/>
                        <a:t>Here the total length of streams in the planar case is 195 kilometers and the length of surface adjusted streams has increased by 763 meters. </a:t>
                      </a:r>
                      <a:r>
                        <a:rPr lang="en-US" sz="2200" baseline="0" dirty="0" smtClean="0"/>
                        <a:t>In this case study, the surface area raster was used as a weight in the flow accumulation tool of ArcGIS software. It can be seen that the extracted streams from two methods do not match on the common places. This is a problem in the flow accumulation tool of ArcGIS that we noticed. Then the </a:t>
                      </a:r>
                      <a:r>
                        <a:rPr lang="en-US" sz="2200" baseline="0" dirty="0" err="1" smtClean="0"/>
                        <a:t>TauDEM</a:t>
                      </a:r>
                      <a:r>
                        <a:rPr lang="en-US" sz="2200" baseline="0" dirty="0" smtClean="0"/>
                        <a:t> tool, which has been developed by David </a:t>
                      </a:r>
                      <a:r>
                        <a:rPr lang="en-US" sz="2200" baseline="0" dirty="0" err="1" smtClean="0"/>
                        <a:t>Tarboton</a:t>
                      </a:r>
                      <a:r>
                        <a:rPr lang="en-US" sz="2200" baseline="0" dirty="0" smtClean="0"/>
                        <a:t> (http://hydrology.usu.edu/taudem/taudem5/index.html) was used, and this problem was solved.</a:t>
                      </a:r>
                      <a:endParaRPr lang="en-US" sz="2200" dirty="0" smtClean="0"/>
                    </a:p>
                  </a:txBody>
                  <a:tcPr marL="91424" marR="91424" marT="45713" marB="45713"/>
                </a:tc>
              </a:tr>
            </a:tbl>
          </a:graphicData>
        </a:graphic>
      </p:graphicFrame>
      <p:graphicFrame>
        <p:nvGraphicFramePr>
          <p:cNvPr id="81" name="Content Placeholder 19"/>
          <p:cNvGraphicFramePr>
            <a:graphicFrameLocks/>
          </p:cNvGraphicFramePr>
          <p:nvPr>
            <p:extLst>
              <p:ext uri="{D42A27DB-BD31-4B8C-83A1-F6EECF244321}">
                <p14:modId xmlns:p14="http://schemas.microsoft.com/office/powerpoint/2010/main" val="2138400027"/>
              </p:ext>
            </p:extLst>
          </p:nvPr>
        </p:nvGraphicFramePr>
        <p:xfrm>
          <a:off x="26213841" y="20489512"/>
          <a:ext cx="10947932" cy="11383262"/>
        </p:xfrm>
        <a:graphic>
          <a:graphicData uri="http://schemas.openxmlformats.org/drawingml/2006/table">
            <a:tbl>
              <a:tblPr firstRow="1" bandRow="1">
                <a:tableStyleId>{00A15C55-8517-42AA-B614-E9B94910E393}</a:tableStyleId>
              </a:tblPr>
              <a:tblGrid>
                <a:gridCol w="10947932"/>
              </a:tblGrid>
              <a:tr h="53410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smtClean="0">
                          <a:solidFill>
                            <a:schemeClr val="lt1"/>
                          </a:solidFill>
                          <a:latin typeface="+mn-lt"/>
                          <a:ea typeface="+mn-ea"/>
                          <a:cs typeface="+mn-cs"/>
                        </a:rPr>
                        <a:t>Case Study 3</a:t>
                      </a:r>
                    </a:p>
                  </a:txBody>
                  <a:tcPr marL="91484" marR="91484" marT="45713" marB="45713"/>
                </a:tc>
              </a:tr>
              <a:tr h="10849157">
                <a:tc>
                  <a:txBody>
                    <a:bodyPr/>
                    <a:lstStyle/>
                    <a:p>
                      <a:pPr marL="0" marR="0" lvl="0" indent="0" algn="just" defTabSz="914400" rtl="0" eaLnBrk="0" fontAlgn="base" latinLnBrk="0" hangingPunct="0">
                        <a:lnSpc>
                          <a:spcPct val="100000"/>
                        </a:lnSpc>
                        <a:spcBef>
                          <a:spcPct val="30000"/>
                        </a:spcBef>
                        <a:spcAft>
                          <a:spcPct val="0"/>
                        </a:spcAft>
                        <a:buClrTx/>
                        <a:buSzTx/>
                        <a:buFontTx/>
                        <a:buNone/>
                        <a:tabLst/>
                        <a:defRPr/>
                      </a:pPr>
                      <a:r>
                        <a:rPr lang="en-US" sz="2200" baseline="0" dirty="0" smtClean="0">
                          <a:latin typeface="+mn-lt"/>
                          <a:ea typeface="Calibri"/>
                          <a:cs typeface="Calibri"/>
                          <a:sym typeface="Calibri"/>
                        </a:rPr>
                        <a:t>In this case study, a flow accumulation chart was created</a:t>
                      </a:r>
                      <a:r>
                        <a:rPr lang="en-US" sz="2200" baseline="0" dirty="0" smtClean="0">
                          <a:latin typeface="+mn-lt"/>
                          <a:ea typeface="Calibri"/>
                          <a:cs typeface="Calibri"/>
                          <a:sym typeface="Calibri"/>
                        </a:rPr>
                        <a:t>.</a:t>
                      </a:r>
                      <a:r>
                        <a:rPr lang="en-US" sz="2200" baseline="0" dirty="0" smtClean="0"/>
                        <a:t> 3 meters DEM, and planar flow accumulation area were used in this case study.</a:t>
                      </a:r>
                      <a:r>
                        <a:rPr lang="en-US" sz="2200" baseline="0" dirty="0" smtClean="0">
                          <a:latin typeface="+mn-lt"/>
                          <a:ea typeface="Calibri"/>
                          <a:cs typeface="Calibri"/>
                          <a:sym typeface="Calibri"/>
                        </a:rPr>
                        <a:t> </a:t>
                      </a:r>
                      <a:r>
                        <a:rPr lang="en-US" sz="2200" baseline="0" dirty="0" smtClean="0">
                          <a:latin typeface="+mn-lt"/>
                          <a:ea typeface="Calibri"/>
                          <a:cs typeface="Calibri"/>
                          <a:sym typeface="Calibri"/>
                        </a:rPr>
                        <a:t>The x </a:t>
                      </a:r>
                      <a:r>
                        <a:rPr lang="en-US" sz="2200" baseline="0" dirty="0" smtClean="0">
                          <a:latin typeface="+mn-lt"/>
                          <a:ea typeface="Calibri"/>
                          <a:cs typeface="Calibri"/>
                          <a:sym typeface="Calibri"/>
                        </a:rPr>
                        <a:t>axis </a:t>
                      </a:r>
                      <a:r>
                        <a:rPr lang="en-US" sz="2200" baseline="0" dirty="0" smtClean="0">
                          <a:latin typeface="+mn-lt"/>
                          <a:ea typeface="Calibri"/>
                          <a:cs typeface="Calibri"/>
                          <a:sym typeface="Calibri"/>
                        </a:rPr>
                        <a:t>is point numbers and y </a:t>
                      </a:r>
                      <a:r>
                        <a:rPr lang="en-US" sz="2200" baseline="0" dirty="0" smtClean="0">
                          <a:latin typeface="+mn-lt"/>
                          <a:ea typeface="Calibri"/>
                          <a:cs typeface="Calibri"/>
                          <a:sym typeface="Calibri"/>
                        </a:rPr>
                        <a:t>axis </a:t>
                      </a:r>
                      <a:r>
                        <a:rPr lang="en-US" sz="2200" baseline="0" dirty="0" smtClean="0">
                          <a:latin typeface="+mn-lt"/>
                          <a:ea typeface="Calibri"/>
                          <a:cs typeface="Calibri"/>
                          <a:sym typeface="Calibri"/>
                        </a:rPr>
                        <a:t>is the flow accumulation values for the corresponding points. In this study, an arbitrary point on a main channel was selected and it was traced uphill to the </a:t>
                      </a:r>
                      <a:r>
                        <a:rPr lang="en-US" sz="2200" baseline="0" dirty="0" smtClean="0">
                          <a:latin typeface="+mn-lt"/>
                          <a:ea typeface="Calibri"/>
                          <a:cs typeface="Calibri"/>
                          <a:sym typeface="Calibri"/>
                        </a:rPr>
                        <a:t>ridge (The black points highlighted in the figure). Then, the </a:t>
                      </a:r>
                      <a:r>
                        <a:rPr lang="en-US" sz="2200" baseline="0" dirty="0" smtClean="0">
                          <a:latin typeface="+mn-lt"/>
                          <a:ea typeface="Calibri"/>
                          <a:cs typeface="Calibri"/>
                          <a:sym typeface="Calibri"/>
                        </a:rPr>
                        <a:t>flow accumulation </a:t>
                      </a:r>
                      <a:r>
                        <a:rPr lang="en-US" sz="2200" baseline="0" dirty="0" smtClean="0">
                          <a:latin typeface="+mn-lt"/>
                          <a:ea typeface="Calibri"/>
                          <a:cs typeface="Calibri"/>
                          <a:sym typeface="Calibri"/>
                        </a:rPr>
                        <a:t>value of the points </a:t>
                      </a:r>
                      <a:r>
                        <a:rPr lang="en-US" sz="2200" baseline="0" dirty="0" smtClean="0">
                          <a:latin typeface="+mn-lt"/>
                          <a:ea typeface="Calibri"/>
                          <a:cs typeface="Calibri"/>
                          <a:sym typeface="Calibri"/>
                        </a:rPr>
                        <a:t>was extracted from the flow accumulation matrix. The points where the flow accumulation changes considerably are identified in the </a:t>
                      </a:r>
                      <a:r>
                        <a:rPr lang="en-US" sz="2200" baseline="0" dirty="0" smtClean="0">
                          <a:latin typeface="+mn-lt"/>
                          <a:ea typeface="Calibri"/>
                          <a:cs typeface="Calibri"/>
                          <a:sym typeface="Calibri"/>
                        </a:rPr>
                        <a:t>figure and chart (one of them is identified by an arrow for example). </a:t>
                      </a:r>
                      <a:r>
                        <a:rPr lang="en-US" sz="2200" baseline="0" dirty="0" smtClean="0">
                          <a:latin typeface="+mn-lt"/>
                          <a:ea typeface="Calibri"/>
                          <a:cs typeface="Calibri"/>
                          <a:sym typeface="Calibri"/>
                        </a:rPr>
                        <a:t>These points are meaningful and can be used to identify missing streams in the available datasets. Here, the NHD dataset is used, and it </a:t>
                      </a:r>
                      <a:r>
                        <a:rPr lang="en-US" sz="2200" baseline="0" dirty="0" smtClean="0">
                          <a:latin typeface="+mn-lt"/>
                          <a:ea typeface="Calibri"/>
                          <a:cs typeface="Calibri"/>
                          <a:sym typeface="Calibri"/>
                        </a:rPr>
                        <a:t>has been proved </a:t>
                      </a:r>
                      <a:r>
                        <a:rPr lang="en-US" sz="2200" baseline="0" dirty="0" smtClean="0">
                          <a:latin typeface="+mn-lt"/>
                          <a:ea typeface="Calibri"/>
                          <a:cs typeface="Calibri"/>
                          <a:sym typeface="Calibri"/>
                        </a:rPr>
                        <a:t>that a lot of first order tributaries are missing in this dataset.</a:t>
                      </a:r>
                      <a:endParaRPr lang="en-US" sz="2200" dirty="0" smtClean="0">
                        <a:latin typeface="+mn-lt"/>
                        <a:ea typeface="Calibri"/>
                        <a:cs typeface="Calibri"/>
                        <a:sym typeface="Calibri"/>
                      </a:endParaRPr>
                    </a:p>
                  </a:txBody>
                  <a:tcPr marL="91484" marR="91484" marT="45713" marB="45713"/>
                </a:tc>
              </a:tr>
            </a:tbl>
          </a:graphicData>
        </a:graphic>
      </p:graphicFrame>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77604" y="29426119"/>
            <a:ext cx="5486400" cy="2105246"/>
          </a:xfrm>
          <a:prstGeom prst="rect">
            <a:avLst/>
          </a:prstGeom>
        </p:spPr>
      </p:pic>
      <p:sp>
        <p:nvSpPr>
          <p:cNvPr id="106" name="Text Placeholder 17"/>
          <p:cNvSpPr>
            <a:spLocks noGrp="1"/>
          </p:cNvSpPr>
          <p:nvPr>
            <p:ph type="body" sz="quarter" idx="153"/>
          </p:nvPr>
        </p:nvSpPr>
        <p:spPr>
          <a:xfrm>
            <a:off x="15414167" y="31972485"/>
            <a:ext cx="21145205" cy="1076375"/>
          </a:xfrm>
        </p:spPr>
        <p:txBody>
          <a:bodyPr>
            <a:noAutofit/>
          </a:bodyPr>
          <a:lstStyle/>
          <a:p>
            <a:r>
              <a:rPr lang="en-US" sz="6000" b="1" dirty="0" smtClean="0">
                <a:solidFill>
                  <a:srgbClr val="FFFF00"/>
                </a:solidFill>
                <a:latin typeface="Trebuchet MS" pitchFamily="34" charset="0"/>
              </a:rPr>
              <a:t>GIS in the Rockies Conference, September 21-22, 2016</a:t>
            </a:r>
            <a:endParaRPr lang="en-US" sz="6000" b="1" dirty="0">
              <a:solidFill>
                <a:srgbClr val="FFFF00"/>
              </a:solidFill>
              <a:latin typeface="Trebuchet MS" pitchFamily="34" charset="0"/>
            </a:endParaRPr>
          </a:p>
        </p:txBody>
      </p:sp>
      <p:pic>
        <p:nvPicPr>
          <p:cNvPr id="139"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3270" y="21732259"/>
            <a:ext cx="10791284" cy="8914014"/>
          </a:xfrm>
          <a:prstGeom prst="roundRect">
            <a:avLst>
              <a:gd name="adj" fmla="val 8594"/>
            </a:avLst>
          </a:prstGeom>
          <a:solidFill>
            <a:srgbClr val="FFFFFF">
              <a:shade val="85000"/>
            </a:srgbClr>
          </a:solidFill>
          <a:ln>
            <a:noFill/>
          </a:ln>
          <a:effectLst/>
        </p:spPr>
      </p:pic>
      <p:pic>
        <p:nvPicPr>
          <p:cNvPr id="140" name="Content Placeholder 3"/>
          <p:cNvPicPr>
            <a:picLocks noChangeAspect="1"/>
          </p:cNvPicPr>
          <p:nvPr/>
        </p:nvPicPr>
        <p:blipFill rotWithShape="1">
          <a:blip r:embed="rId7"/>
          <a:srcRect l="19860" t="1446" r="22248" b="25090"/>
          <a:stretch/>
        </p:blipFill>
        <p:spPr>
          <a:xfrm>
            <a:off x="32494998" y="7409735"/>
            <a:ext cx="4048342" cy="3208168"/>
          </a:xfrm>
          <a:prstGeom prst="rect">
            <a:avLst/>
          </a:prstGeom>
        </p:spPr>
      </p:pic>
      <p:sp>
        <p:nvSpPr>
          <p:cNvPr id="38" name="Text Placeholder 1"/>
          <p:cNvSpPr>
            <a:spLocks noGrp="1"/>
          </p:cNvSpPr>
          <p:nvPr>
            <p:ph type="body" sz="quarter" idx="10"/>
          </p:nvPr>
        </p:nvSpPr>
        <p:spPr>
          <a:xfrm>
            <a:off x="14327301" y="7500717"/>
            <a:ext cx="17859847" cy="3143691"/>
          </a:xfrm>
        </p:spPr>
        <p:txBody>
          <a:bodyPr/>
          <a:lstStyle/>
          <a:p>
            <a:pPr algn="just"/>
            <a:r>
              <a:rPr lang="en-US" sz="3400" dirty="0">
                <a:solidFill>
                  <a:schemeClr val="bg1"/>
                </a:solidFill>
              </a:rPr>
              <a:t>The </a:t>
            </a:r>
            <a:r>
              <a:rPr lang="en-US" sz="3400" dirty="0" smtClean="0">
                <a:solidFill>
                  <a:schemeClr val="bg1"/>
                </a:solidFill>
              </a:rPr>
              <a:t>surface </a:t>
            </a:r>
            <a:r>
              <a:rPr lang="en-US" sz="3400" dirty="0">
                <a:solidFill>
                  <a:schemeClr val="bg1"/>
                </a:solidFill>
              </a:rPr>
              <a:t>area of each pixel is calculated using a triangulation moving window algorithm. In each pixel all of the 3d triangles between the pixel and adjacent pixels are constructed. The length of triangle edges are calculated based on the Pythagorean Theorem, and then the area of each triangle is computed. Finally, the surface area of the center pixel is equal to sum of the area of all triangles (</a:t>
            </a:r>
            <a:r>
              <a:rPr lang="en-US" sz="3400" dirty="0" err="1">
                <a:solidFill>
                  <a:schemeClr val="bg1"/>
                </a:solidFill>
              </a:rPr>
              <a:t>Jenness</a:t>
            </a:r>
            <a:r>
              <a:rPr lang="en-US" sz="3400" dirty="0">
                <a:solidFill>
                  <a:schemeClr val="bg1"/>
                </a:solidFill>
              </a:rPr>
              <a:t>, 2004).</a:t>
            </a:r>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729198" y="14714857"/>
            <a:ext cx="7367591" cy="5507421"/>
          </a:xfrm>
          <a:prstGeom prst="roundRect">
            <a:avLst>
              <a:gd name="adj" fmla="val 8594"/>
            </a:avLst>
          </a:prstGeom>
          <a:solidFill>
            <a:srgbClr val="FFFFFF">
              <a:shade val="85000"/>
            </a:srgbClr>
          </a:solidFill>
          <a:ln>
            <a:noFill/>
          </a:ln>
          <a:effectLst/>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068935" y="14701144"/>
            <a:ext cx="7377354" cy="5521134"/>
          </a:xfrm>
          <a:prstGeom prst="roundRect">
            <a:avLst>
              <a:gd name="adj" fmla="val 8594"/>
            </a:avLst>
          </a:prstGeom>
          <a:solidFill>
            <a:srgbClr val="FFFFFF">
              <a:shade val="85000"/>
            </a:srgbClr>
          </a:solidFill>
          <a:ln>
            <a:noFill/>
          </a:ln>
          <a:effectLst/>
        </p:spPr>
      </p:pic>
      <p:pic>
        <p:nvPicPr>
          <p:cNvPr id="42" name="Picture 41"/>
          <p:cNvPicPr>
            <a:picLocks noChangeAspect="1"/>
          </p:cNvPicPr>
          <p:nvPr/>
        </p:nvPicPr>
        <p:blipFill rotWithShape="1">
          <a:blip r:embed="rId10" cstate="print">
            <a:extLst>
              <a:ext uri="{28A0092B-C50C-407E-A947-70E740481C1C}">
                <a14:useLocalDpi xmlns:a14="http://schemas.microsoft.com/office/drawing/2010/main" val="0"/>
              </a:ext>
            </a:extLst>
          </a:blip>
          <a:srcRect t="45495"/>
          <a:stretch/>
        </p:blipFill>
        <p:spPr>
          <a:xfrm>
            <a:off x="14375823" y="14696063"/>
            <a:ext cx="7376936" cy="5526215"/>
          </a:xfrm>
          <a:prstGeom prst="roundRect">
            <a:avLst>
              <a:gd name="adj" fmla="val 8594"/>
            </a:avLst>
          </a:prstGeom>
          <a:solidFill>
            <a:srgbClr val="FFFFFF">
              <a:shade val="85000"/>
            </a:srgbClr>
          </a:solidFill>
          <a:ln>
            <a:noFill/>
          </a:ln>
          <a:effectLst/>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7916414" y="25657538"/>
            <a:ext cx="9172995" cy="6191415"/>
          </a:xfrm>
          <a:prstGeom prst="roundRect">
            <a:avLst>
              <a:gd name="adj" fmla="val 8594"/>
            </a:avLst>
          </a:prstGeom>
          <a:solidFill>
            <a:srgbClr val="FFFFFF">
              <a:shade val="85000"/>
            </a:srgbClr>
          </a:solidFill>
          <a:ln>
            <a:noFill/>
          </a:ln>
          <a:effectLst/>
        </p:spPr>
      </p:pic>
      <p:pic>
        <p:nvPicPr>
          <p:cNvPr id="6" name="Picture 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902445" y="11404042"/>
            <a:ext cx="4198693" cy="3169783"/>
          </a:xfrm>
          <a:prstGeom prst="rect">
            <a:avLst/>
          </a:prstGeom>
        </p:spPr>
      </p:pic>
      <p:pic>
        <p:nvPicPr>
          <p:cNvPr id="8" name="Picture 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218039" y="8167145"/>
            <a:ext cx="4014503" cy="2670607"/>
          </a:xfrm>
          <a:prstGeom prst="rect">
            <a:avLst/>
          </a:prstGeom>
        </p:spPr>
      </p:pic>
      <p:sp>
        <p:nvSpPr>
          <p:cNvPr id="46" name="Text Placeholder 1"/>
          <p:cNvSpPr>
            <a:spLocks noGrp="1"/>
          </p:cNvSpPr>
          <p:nvPr>
            <p:ph type="body" sz="quarter" idx="10"/>
          </p:nvPr>
        </p:nvSpPr>
        <p:spPr>
          <a:xfrm>
            <a:off x="1577597" y="30742525"/>
            <a:ext cx="10544302" cy="1266254"/>
          </a:xfrm>
        </p:spPr>
        <p:txBody>
          <a:bodyPr/>
          <a:lstStyle/>
          <a:p>
            <a:r>
              <a:rPr lang="en-US" sz="2400" b="1" dirty="0" smtClean="0">
                <a:solidFill>
                  <a:schemeClr val="bg1"/>
                </a:solidFill>
              </a:rPr>
              <a:t>Figure form: Berry</a:t>
            </a:r>
            <a:r>
              <a:rPr lang="en-US" sz="2400" b="1" dirty="0">
                <a:solidFill>
                  <a:schemeClr val="bg1"/>
                </a:solidFill>
              </a:rPr>
              <a:t>, J. K. (2007). Map analysis: understanding spatial patterns and relationships. </a:t>
            </a:r>
            <a:r>
              <a:rPr lang="en-US" sz="2400" b="1" dirty="0" err="1">
                <a:solidFill>
                  <a:schemeClr val="bg1"/>
                </a:solidFill>
              </a:rPr>
              <a:t>GeoTec</a:t>
            </a:r>
            <a:r>
              <a:rPr lang="en-US" sz="2400" b="1" dirty="0">
                <a:solidFill>
                  <a:schemeClr val="bg1"/>
                </a:solidFill>
              </a:rPr>
              <a:t> Media.</a:t>
            </a:r>
          </a:p>
        </p:txBody>
      </p:sp>
      <p:sp>
        <p:nvSpPr>
          <p:cNvPr id="21" name="TextBox 20"/>
          <p:cNvSpPr txBox="1"/>
          <p:nvPr/>
        </p:nvSpPr>
        <p:spPr>
          <a:xfrm>
            <a:off x="14447617" y="14847074"/>
            <a:ext cx="4802910" cy="584775"/>
          </a:xfrm>
          <a:prstGeom prst="rect">
            <a:avLst/>
          </a:prstGeom>
          <a:solidFill>
            <a:srgbClr val="00E6A8"/>
          </a:solidFill>
        </p:spPr>
        <p:txBody>
          <a:bodyPr wrap="square" rtlCol="0">
            <a:spAutoFit/>
          </a:bodyPr>
          <a:lstStyle/>
          <a:p>
            <a:r>
              <a:rPr lang="en-US" sz="3200" dirty="0" smtClean="0"/>
              <a:t>Texas HUC10 # 1209020104</a:t>
            </a:r>
            <a:endParaRPr lang="en-US" sz="3200" dirty="0"/>
          </a:p>
        </p:txBody>
      </p:sp>
      <p:sp>
        <p:nvSpPr>
          <p:cNvPr id="50" name="TextBox 49"/>
          <p:cNvSpPr txBox="1"/>
          <p:nvPr/>
        </p:nvSpPr>
        <p:spPr>
          <a:xfrm>
            <a:off x="22310391" y="14827118"/>
            <a:ext cx="4832851" cy="584775"/>
          </a:xfrm>
          <a:prstGeom prst="rect">
            <a:avLst/>
          </a:prstGeom>
          <a:solidFill>
            <a:srgbClr val="00E6A8"/>
          </a:solidFill>
        </p:spPr>
        <p:txBody>
          <a:bodyPr wrap="square" rtlCol="0">
            <a:spAutoFit/>
          </a:bodyPr>
          <a:lstStyle/>
          <a:p>
            <a:r>
              <a:rPr lang="en-US" sz="3200" dirty="0" smtClean="0"/>
              <a:t>Colorado HUC8 # 14050006</a:t>
            </a:r>
            <a:endParaRPr lang="en-US" sz="3200" dirty="0"/>
          </a:p>
        </p:txBody>
      </p:sp>
      <p:sp>
        <p:nvSpPr>
          <p:cNvPr id="51" name="TextBox 50"/>
          <p:cNvSpPr txBox="1"/>
          <p:nvPr/>
        </p:nvSpPr>
        <p:spPr>
          <a:xfrm>
            <a:off x="30118089" y="14813447"/>
            <a:ext cx="4797553" cy="584775"/>
          </a:xfrm>
          <a:prstGeom prst="rect">
            <a:avLst/>
          </a:prstGeom>
          <a:solidFill>
            <a:srgbClr val="00E6A8"/>
          </a:solidFill>
        </p:spPr>
        <p:txBody>
          <a:bodyPr wrap="square" rtlCol="0">
            <a:spAutoFit/>
          </a:bodyPr>
          <a:lstStyle/>
          <a:p>
            <a:r>
              <a:rPr lang="en-US" sz="3200" dirty="0"/>
              <a:t>Colorado </a:t>
            </a:r>
            <a:r>
              <a:rPr lang="en-US" sz="3200" dirty="0" smtClean="0"/>
              <a:t>HUC8 # </a:t>
            </a:r>
            <a:r>
              <a:rPr lang="en-US" sz="3200" dirty="0"/>
              <a:t>14050006</a:t>
            </a:r>
          </a:p>
        </p:txBody>
      </p:sp>
      <p:pic>
        <p:nvPicPr>
          <p:cNvPr id="5" name="Picture 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843814" y="25188646"/>
            <a:ext cx="3657600" cy="3286303"/>
          </a:xfrm>
          <a:prstGeom prst="roundRect">
            <a:avLst>
              <a:gd name="adj" fmla="val 8594"/>
            </a:avLst>
          </a:prstGeom>
          <a:solidFill>
            <a:srgbClr val="FFFFFF">
              <a:shade val="85000"/>
            </a:srgbClr>
          </a:solidFill>
          <a:ln>
            <a:noFill/>
          </a:ln>
          <a:effectLst/>
        </p:spPr>
      </p:pic>
      <p:pic>
        <p:nvPicPr>
          <p:cNvPr id="22" name="Picture 2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5830280" y="28532617"/>
            <a:ext cx="3657600" cy="3286306"/>
          </a:xfrm>
          <a:prstGeom prst="roundRect">
            <a:avLst>
              <a:gd name="adj" fmla="val 8594"/>
            </a:avLst>
          </a:prstGeom>
          <a:solidFill>
            <a:srgbClr val="FFFFFF">
              <a:shade val="85000"/>
            </a:srgbClr>
          </a:solidFill>
          <a:ln>
            <a:noFill/>
          </a:ln>
          <a:effectLst/>
        </p:spPr>
      </p:pic>
      <p:pic>
        <p:nvPicPr>
          <p:cNvPr id="23" name="Picture 2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39167" y="24935132"/>
            <a:ext cx="4571998" cy="3349317"/>
          </a:xfrm>
          <a:prstGeom prst="roundRect">
            <a:avLst>
              <a:gd name="adj" fmla="val 8594"/>
            </a:avLst>
          </a:prstGeom>
          <a:solidFill>
            <a:srgbClr val="FFFFFF">
              <a:shade val="85000"/>
            </a:srgbClr>
          </a:solidFill>
          <a:ln>
            <a:noFill/>
          </a:ln>
          <a:effectLst/>
        </p:spPr>
      </p:pic>
      <p:pic>
        <p:nvPicPr>
          <p:cNvPr id="25" name="Picture 2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0362257" y="28387111"/>
            <a:ext cx="4588803" cy="3361627"/>
          </a:xfrm>
          <a:prstGeom prst="roundRect">
            <a:avLst>
              <a:gd name="adj" fmla="val 8594"/>
            </a:avLst>
          </a:prstGeom>
          <a:solidFill>
            <a:srgbClr val="FFFFFF">
              <a:shade val="85000"/>
            </a:srgbClr>
          </a:solidFill>
          <a:ln>
            <a:noFill/>
          </a:ln>
          <a:effectLst/>
        </p:spPr>
      </p:pic>
      <p:sp>
        <p:nvSpPr>
          <p:cNvPr id="47" name="TextBox 46"/>
          <p:cNvSpPr txBox="1"/>
          <p:nvPr/>
        </p:nvSpPr>
        <p:spPr>
          <a:xfrm>
            <a:off x="24351901" y="24852719"/>
            <a:ext cx="673769" cy="584775"/>
          </a:xfrm>
          <a:prstGeom prst="rect">
            <a:avLst/>
          </a:prstGeom>
          <a:noFill/>
        </p:spPr>
        <p:txBody>
          <a:bodyPr wrap="square" rtlCol="0">
            <a:spAutoFit/>
          </a:bodyPr>
          <a:lstStyle/>
          <a:p>
            <a:r>
              <a:rPr lang="en-US" sz="3200" dirty="0" smtClean="0"/>
              <a:t>(c)</a:t>
            </a:r>
            <a:endParaRPr lang="en-US" sz="3200" dirty="0"/>
          </a:p>
        </p:txBody>
      </p:sp>
      <p:sp>
        <p:nvSpPr>
          <p:cNvPr id="48" name="TextBox 47"/>
          <p:cNvSpPr txBox="1"/>
          <p:nvPr/>
        </p:nvSpPr>
        <p:spPr>
          <a:xfrm>
            <a:off x="24313473" y="28342117"/>
            <a:ext cx="673769" cy="584775"/>
          </a:xfrm>
          <a:prstGeom prst="rect">
            <a:avLst/>
          </a:prstGeom>
          <a:noFill/>
        </p:spPr>
        <p:txBody>
          <a:bodyPr wrap="square" rtlCol="0">
            <a:spAutoFit/>
          </a:bodyPr>
          <a:lstStyle/>
          <a:p>
            <a:r>
              <a:rPr lang="en-US" sz="3200" dirty="0" smtClean="0"/>
              <a:t>(d)</a:t>
            </a:r>
            <a:endParaRPr lang="en-US" sz="3200" dirty="0"/>
          </a:p>
        </p:txBody>
      </p:sp>
      <p:sp>
        <p:nvSpPr>
          <p:cNvPr id="4" name="TextBox 3"/>
          <p:cNvSpPr txBox="1"/>
          <p:nvPr/>
        </p:nvSpPr>
        <p:spPr>
          <a:xfrm>
            <a:off x="18827645" y="25188646"/>
            <a:ext cx="673769" cy="584775"/>
          </a:xfrm>
          <a:prstGeom prst="rect">
            <a:avLst/>
          </a:prstGeom>
          <a:noFill/>
        </p:spPr>
        <p:txBody>
          <a:bodyPr wrap="square" rtlCol="0">
            <a:spAutoFit/>
          </a:bodyPr>
          <a:lstStyle/>
          <a:p>
            <a:r>
              <a:rPr lang="en-US" sz="3200" dirty="0" smtClean="0"/>
              <a:t>(a)</a:t>
            </a:r>
            <a:endParaRPr lang="en-US" sz="3200" dirty="0"/>
          </a:p>
        </p:txBody>
      </p:sp>
      <p:sp>
        <p:nvSpPr>
          <p:cNvPr id="52" name="TextBox 51"/>
          <p:cNvSpPr txBox="1"/>
          <p:nvPr/>
        </p:nvSpPr>
        <p:spPr>
          <a:xfrm>
            <a:off x="18827645" y="28472945"/>
            <a:ext cx="673769" cy="584775"/>
          </a:xfrm>
          <a:prstGeom prst="rect">
            <a:avLst/>
          </a:prstGeom>
          <a:noFill/>
        </p:spPr>
        <p:txBody>
          <a:bodyPr wrap="square" rtlCol="0">
            <a:spAutoFit/>
          </a:bodyPr>
          <a:lstStyle/>
          <a:p>
            <a:r>
              <a:rPr lang="en-US" sz="3200" dirty="0" smtClean="0"/>
              <a:t>(b)</a:t>
            </a:r>
            <a:endParaRPr lang="en-US" sz="3200" dirty="0"/>
          </a:p>
        </p:txBody>
      </p:sp>
      <p:sp>
        <p:nvSpPr>
          <p:cNvPr id="27" name="Rectangle 26"/>
          <p:cNvSpPr/>
          <p:nvPr/>
        </p:nvSpPr>
        <p:spPr>
          <a:xfrm>
            <a:off x="16720457" y="25864457"/>
            <a:ext cx="381050" cy="3248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17101507" y="26303489"/>
            <a:ext cx="381050" cy="324809"/>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a:stCxn id="27" idx="3"/>
          </p:cNvCxnSpPr>
          <p:nvPr/>
        </p:nvCxnSpPr>
        <p:spPr>
          <a:xfrm>
            <a:off x="17101507" y="26026862"/>
            <a:ext cx="3123155" cy="630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7482609" y="26648833"/>
            <a:ext cx="2784193" cy="244213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18"/>
          <a:stretch>
            <a:fillRect/>
          </a:stretch>
        </p:blipFill>
        <p:spPr>
          <a:xfrm>
            <a:off x="26295176" y="24584025"/>
            <a:ext cx="8863099" cy="4439513"/>
          </a:xfrm>
          <a:prstGeom prst="rect">
            <a:avLst/>
          </a:prstGeom>
        </p:spPr>
      </p:pic>
      <p:cxnSp>
        <p:nvCxnSpPr>
          <p:cNvPr id="65" name="Straight Arrow Connector 64"/>
          <p:cNvCxnSpPr/>
          <p:nvPr/>
        </p:nvCxnSpPr>
        <p:spPr>
          <a:xfrm flipH="1" flipV="1">
            <a:off x="28957837" y="25633717"/>
            <a:ext cx="3559030" cy="443420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8175886" y="31167384"/>
            <a:ext cx="4469006" cy="461665"/>
          </a:xfrm>
          <a:prstGeom prst="rect">
            <a:avLst/>
          </a:prstGeom>
          <a:solidFill>
            <a:srgbClr val="00E6A8"/>
          </a:solidFill>
        </p:spPr>
        <p:txBody>
          <a:bodyPr wrap="square" rtlCol="0">
            <a:spAutoFit/>
          </a:bodyPr>
          <a:lstStyle/>
          <a:p>
            <a:r>
              <a:rPr lang="en-US" sz="2400" dirty="0" smtClean="0"/>
              <a:t>California HUC12 </a:t>
            </a:r>
            <a:r>
              <a:rPr lang="en-US" sz="2400" dirty="0" smtClean="0"/>
              <a:t># </a:t>
            </a:r>
            <a:r>
              <a:rPr lang="en-US" sz="2400" dirty="0" smtClean="0"/>
              <a:t>170500040404</a:t>
            </a:r>
            <a:endParaRPr lang="en-US" sz="2400" dirty="0"/>
          </a:p>
        </p:txBody>
      </p:sp>
    </p:spTree>
    <p:extLst>
      <p:ext uri="{BB962C8B-B14F-4D97-AF65-F5344CB8AC3E}">
        <p14:creationId xmlns:p14="http://schemas.microsoft.com/office/powerpoint/2010/main" val="2984780111"/>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Presentations.com-36x56-Template-V3">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EsriMapsInfo xmlns="ESRI.ArcGIS.Mapping.OfficeIntegration.PowerPointInfo">
  <Version>Version1</Version>
  <RequiresSignIn>False</RequiresSignIn>
</EsriMapsInfo>
</file>

<file path=customXml/item2.xml><?xml version="1.0" encoding="utf-8"?>
<EsriMapsInfo xmlns="ESRI.ArcGIS.Mapping.OfficeIntegration.PowerPointInfo">
  <Version>Version1</Version>
  <RequiresSignIn>False</RequiresSignIn>
</EsriMapsInfo>
</file>

<file path=customXml/item3.xml><?xml version="1.0" encoding="utf-8"?>
<EsriMapsInfo xmlns="ESRI.ArcGIS.Mapping.OfficeIntegration.PowerPointInfo">
  <Version>Version1</Version>
  <RequiresSignIn>False</RequiresSignIn>
</EsriMapsInfo>
</file>

<file path=customXml/item4.xml><?xml version="1.0" encoding="utf-8"?>
<EsriMapsInfo xmlns="ESRI.ArcGIS.Mapping.OfficeIntegration.PowerPointInfo">
  <Version>Version1</Version>
  <RequiresSignIn>False</RequiresSignIn>
</EsriMapsInfo>
</file>

<file path=customXml/itemProps1.xml><?xml version="1.0" encoding="utf-8"?>
<ds:datastoreItem xmlns:ds="http://schemas.openxmlformats.org/officeDocument/2006/customXml" ds:itemID="{4521BCBB-55E9-4360-87D5-A5C5AEB735DF}">
  <ds:schemaRefs>
    <ds:schemaRef ds:uri="ESRI.ArcGIS.Mapping.OfficeIntegration.PowerPointInfo"/>
  </ds:schemaRefs>
</ds:datastoreItem>
</file>

<file path=customXml/itemProps2.xml><?xml version="1.0" encoding="utf-8"?>
<ds:datastoreItem xmlns:ds="http://schemas.openxmlformats.org/officeDocument/2006/customXml" ds:itemID="{C40E8740-F91B-4A61-94FB-99A6A6ADAE3E}">
  <ds:schemaRefs>
    <ds:schemaRef ds:uri="ESRI.ArcGIS.Mapping.OfficeIntegration.PowerPointInfo"/>
  </ds:schemaRefs>
</ds:datastoreItem>
</file>

<file path=customXml/itemProps3.xml><?xml version="1.0" encoding="utf-8"?>
<ds:datastoreItem xmlns:ds="http://schemas.openxmlformats.org/officeDocument/2006/customXml" ds:itemID="{9E0AC022-5758-47DF-A304-AE7E820E777F}">
  <ds:schemaRefs>
    <ds:schemaRef ds:uri="ESRI.ArcGIS.Mapping.OfficeIntegration.PowerPointInfo"/>
  </ds:schemaRefs>
</ds:datastoreItem>
</file>

<file path=customXml/itemProps4.xml><?xml version="1.0" encoding="utf-8"?>
<ds:datastoreItem xmlns:ds="http://schemas.openxmlformats.org/officeDocument/2006/customXml" ds:itemID="{E5D0ECF9-8BFE-4250-ACA8-BAA4ED026812}">
  <ds:schemaRefs>
    <ds:schemaRef ds:uri="ESRI.ArcGIS.Mapping.OfficeIntegration.PowerPointInfo"/>
  </ds:schemaRefs>
</ds:datastoreItem>
</file>

<file path=docProps/app.xml><?xml version="1.0" encoding="utf-8"?>
<Properties xmlns="http://schemas.openxmlformats.org/officeDocument/2006/extended-properties" xmlns:vt="http://schemas.openxmlformats.org/officeDocument/2006/docPropsVTypes">
  <Template>PosterPresentations.com-36x56-Template-V3</Template>
  <TotalTime>3778</TotalTime>
  <Words>1239</Words>
  <Application>Microsoft Office PowerPoint</Application>
  <PresentationFormat>Custom</PresentationFormat>
  <Paragraphs>35</Paragraphs>
  <Slides>1</Slides>
  <Notes>1</Notes>
  <HiddenSlides>0</HiddenSlides>
  <MMClips>0</MMClips>
  <ScaleCrop>false</ScaleCrop>
  <HeadingPairs>
    <vt:vector size="6" baseType="variant">
      <vt:variant>
        <vt:lpstr>Fonts Used</vt:lpstr>
      </vt:variant>
      <vt:variant>
        <vt:i4>4</vt:i4>
      </vt:variant>
      <vt:variant>
        <vt:lpstr>Theme</vt:lpstr>
      </vt:variant>
      <vt:variant>
        <vt:i4>6</vt:i4>
      </vt:variant>
      <vt:variant>
        <vt:lpstr>Slide Titles</vt:lpstr>
      </vt:variant>
      <vt:variant>
        <vt:i4>1</vt:i4>
      </vt:variant>
    </vt:vector>
  </HeadingPairs>
  <TitlesOfParts>
    <vt:vector size="11" baseType="lpstr">
      <vt:lpstr>Arial</vt:lpstr>
      <vt:lpstr>Calibri</vt:lpstr>
      <vt:lpstr>Calibri Light</vt:lpstr>
      <vt:lpstr>Trebuchet MS</vt:lpstr>
      <vt:lpstr>PosterPresentations.com-36x56-Template-V3</vt:lpstr>
      <vt:lpstr>1_Classic 3 Columns</vt:lpstr>
      <vt:lpstr>Classic - Wide Center</vt:lpstr>
      <vt:lpstr>Custom Design</vt:lpstr>
      <vt:lpstr>1_Classic - Wide Center</vt:lpstr>
      <vt:lpstr>2_Classic - Wide Center</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cp:lastModifiedBy>mehran ghandehari</cp:lastModifiedBy>
  <cp:revision>127</cp:revision>
  <dcterms:created xsi:type="dcterms:W3CDTF">2012-02-04T00:31:01Z</dcterms:created>
  <dcterms:modified xsi:type="dcterms:W3CDTF">2016-09-16T02:56:05Z</dcterms:modified>
</cp:coreProperties>
</file>